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2" r:id="rId4"/>
    <p:sldMasterId id="2147483665" r:id="rId5"/>
    <p:sldMasterId id="2147483873" r:id="rId6"/>
  </p:sldMasterIdLst>
  <p:notesMasterIdLst>
    <p:notesMasterId r:id="rId92"/>
  </p:notesMasterIdLst>
  <p:handoutMasterIdLst>
    <p:handoutMasterId r:id="rId93"/>
  </p:handoutMasterIdLst>
  <p:sldIdLst>
    <p:sldId id="257" r:id="rId7"/>
    <p:sldId id="425" r:id="rId8"/>
    <p:sldId id="386" r:id="rId9"/>
    <p:sldId id="353" r:id="rId10"/>
    <p:sldId id="271" r:id="rId11"/>
    <p:sldId id="366" r:id="rId12"/>
    <p:sldId id="337" r:id="rId13"/>
    <p:sldId id="365" r:id="rId14"/>
    <p:sldId id="363" r:id="rId15"/>
    <p:sldId id="364" r:id="rId16"/>
    <p:sldId id="410" r:id="rId17"/>
    <p:sldId id="411" r:id="rId18"/>
    <p:sldId id="412" r:id="rId19"/>
    <p:sldId id="413" r:id="rId20"/>
    <p:sldId id="414" r:id="rId21"/>
    <p:sldId id="415" r:id="rId22"/>
    <p:sldId id="367" r:id="rId23"/>
    <p:sldId id="433" r:id="rId24"/>
    <p:sldId id="417" r:id="rId25"/>
    <p:sldId id="362" r:id="rId26"/>
    <p:sldId id="387" r:id="rId27"/>
    <p:sldId id="370" r:id="rId28"/>
    <p:sldId id="372" r:id="rId29"/>
    <p:sldId id="374" r:id="rId30"/>
    <p:sldId id="373" r:id="rId31"/>
    <p:sldId id="376" r:id="rId32"/>
    <p:sldId id="375" r:id="rId33"/>
    <p:sldId id="378" r:id="rId34"/>
    <p:sldId id="381" r:id="rId35"/>
    <p:sldId id="384" r:id="rId36"/>
    <p:sldId id="426" r:id="rId37"/>
    <p:sldId id="398" r:id="rId38"/>
    <p:sldId id="399" r:id="rId39"/>
    <p:sldId id="400" r:id="rId40"/>
    <p:sldId id="347" r:id="rId41"/>
    <p:sldId id="388" r:id="rId42"/>
    <p:sldId id="379" r:id="rId43"/>
    <p:sldId id="416" r:id="rId44"/>
    <p:sldId id="382" r:id="rId45"/>
    <p:sldId id="380" r:id="rId46"/>
    <p:sldId id="396" r:id="rId47"/>
    <p:sldId id="383" r:id="rId48"/>
    <p:sldId id="385" r:id="rId49"/>
    <p:sldId id="409" r:id="rId50"/>
    <p:sldId id="272" r:id="rId51"/>
    <p:sldId id="305" r:id="rId52"/>
    <p:sldId id="314" r:id="rId53"/>
    <p:sldId id="289" r:id="rId54"/>
    <p:sldId id="427" r:id="rId55"/>
    <p:sldId id="421" r:id="rId56"/>
    <p:sldId id="273" r:id="rId57"/>
    <p:sldId id="395" r:id="rId58"/>
    <p:sldId id="397" r:id="rId59"/>
    <p:sldId id="394" r:id="rId60"/>
    <p:sldId id="391" r:id="rId61"/>
    <p:sldId id="428" r:id="rId62"/>
    <p:sldId id="429" r:id="rId63"/>
    <p:sldId id="430" r:id="rId64"/>
    <p:sldId id="390" r:id="rId65"/>
    <p:sldId id="401" r:id="rId66"/>
    <p:sldId id="407" r:id="rId67"/>
    <p:sldId id="435" r:id="rId68"/>
    <p:sldId id="408" r:id="rId69"/>
    <p:sldId id="402" r:id="rId70"/>
    <p:sldId id="286" r:id="rId71"/>
    <p:sldId id="294" r:id="rId72"/>
    <p:sldId id="423" r:id="rId73"/>
    <p:sldId id="422" r:id="rId74"/>
    <p:sldId id="392" r:id="rId75"/>
    <p:sldId id="280" r:id="rId76"/>
    <p:sldId id="431" r:id="rId77"/>
    <p:sldId id="368" r:id="rId78"/>
    <p:sldId id="344" r:id="rId79"/>
    <p:sldId id="432" r:id="rId80"/>
    <p:sldId id="403" r:id="rId81"/>
    <p:sldId id="404" r:id="rId82"/>
    <p:sldId id="405" r:id="rId83"/>
    <p:sldId id="406" r:id="rId84"/>
    <p:sldId id="418" r:id="rId85"/>
    <p:sldId id="424" r:id="rId86"/>
    <p:sldId id="302" r:id="rId87"/>
    <p:sldId id="419" r:id="rId88"/>
    <p:sldId id="281" r:id="rId89"/>
    <p:sldId id="277" r:id="rId90"/>
    <p:sldId id="278" r:id="rId91"/>
  </p:sldIdLst>
  <p:sldSz cx="9144000" cy="6858000" type="screen4x3"/>
  <p:notesSz cx="7010400" cy="9296400"/>
  <p:embeddedFontLst>
    <p:embeddedFont>
      <p:font typeface="Baguet Script" panose="00000500000000000000" pitchFamily="2" charset="0"/>
      <p:regular r:id="rId94"/>
    </p:embeddedFont>
    <p:embeddedFont>
      <p:font typeface="Calibri" panose="020F0502020204030204" pitchFamily="34" charset="0"/>
      <p:regular r:id="rId95"/>
      <p:bold r:id="rId96"/>
      <p:italic r:id="rId97"/>
      <p:boldItalic r:id="rId98"/>
    </p:embeddedFont>
    <p:embeddedFont>
      <p:font typeface="Century Gothic" panose="020B0502020202020204" pitchFamily="34" charset="0"/>
      <p:regular r:id="rId99"/>
      <p:bold r:id="rId100"/>
      <p:italic r:id="rId101"/>
      <p:boldItalic r:id="rId102"/>
    </p:embeddedFont>
    <p:embeddedFont>
      <p:font typeface="Comic Sans MS" panose="030F0702030302020204" pitchFamily="66" charset="0"/>
      <p:regular r:id="rId103"/>
      <p:bold r:id="rId104"/>
      <p:italic r:id="rId105"/>
      <p:boldItalic r:id="rId106"/>
    </p:embeddedFont>
    <p:embeddedFont>
      <p:font typeface="Lato" panose="020F0502020204030203" pitchFamily="34" charset="0"/>
      <p:regular r:id="rId107"/>
      <p:bold r:id="rId108"/>
      <p:italic r:id="rId109"/>
      <p:boldItalic r:id="rId110"/>
    </p:embeddedFont>
    <p:embeddedFont>
      <p:font typeface="Wingdings 2" panose="05020102010507070707" pitchFamily="18" charset="2"/>
      <p:regular r:id="rId111"/>
    </p:embeddedFont>
    <p:embeddedFont>
      <p:font typeface="Wingdings 3" panose="05040102010807070707" pitchFamily="18" charset="2"/>
      <p:regular r:id="rId11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47F8824A-346A-4978-8D6C-5A2983892648}">
          <p14:sldIdLst>
            <p14:sldId id="257"/>
            <p14:sldId id="425"/>
          </p14:sldIdLst>
        </p14:section>
        <p14:section name="Motivation" id="{29D68139-D248-47C9-85B8-319AF8462539}">
          <p14:sldIdLst>
            <p14:sldId id="386"/>
            <p14:sldId id="353"/>
            <p14:sldId id="271"/>
            <p14:sldId id="366"/>
            <p14:sldId id="337"/>
            <p14:sldId id="365"/>
            <p14:sldId id="363"/>
            <p14:sldId id="364"/>
            <p14:sldId id="410"/>
            <p14:sldId id="411"/>
            <p14:sldId id="412"/>
            <p14:sldId id="413"/>
            <p14:sldId id="414"/>
            <p14:sldId id="415"/>
            <p14:sldId id="367"/>
            <p14:sldId id="433"/>
            <p14:sldId id="417"/>
            <p14:sldId id="362"/>
          </p14:sldIdLst>
        </p14:section>
        <p14:section name="4ws and how" id="{64D7EBA9-D21B-45F4-8611-30A980C1E0DA}">
          <p14:sldIdLst>
            <p14:sldId id="387"/>
            <p14:sldId id="370"/>
            <p14:sldId id="372"/>
            <p14:sldId id="374"/>
            <p14:sldId id="373"/>
            <p14:sldId id="376"/>
            <p14:sldId id="375"/>
            <p14:sldId id="378"/>
            <p14:sldId id="381"/>
            <p14:sldId id="384"/>
            <p14:sldId id="426"/>
            <p14:sldId id="398"/>
            <p14:sldId id="399"/>
            <p14:sldId id="400"/>
            <p14:sldId id="347"/>
          </p14:sldIdLst>
        </p14:section>
        <p14:section name="Token of Appreciation" id="{C0A2AB1F-EA00-431C-AEBA-9A598690521E}">
          <p14:sldIdLst>
            <p14:sldId id="388"/>
            <p14:sldId id="379"/>
            <p14:sldId id="416"/>
            <p14:sldId id="382"/>
            <p14:sldId id="380"/>
            <p14:sldId id="396"/>
            <p14:sldId id="383"/>
            <p14:sldId id="385"/>
          </p14:sldIdLst>
        </p14:section>
        <p14:section name="Policies" id="{15A9BF58-FBBC-429F-8252-E542B64D6941}">
          <p14:sldIdLst/>
        </p14:section>
        <p14:section name="Incident Logs" id="{01C5D958-E7E9-49C6-B34F-4BF6E9EE644B}">
          <p14:sldIdLst>
            <p14:sldId id="409"/>
            <p14:sldId id="272"/>
            <p14:sldId id="305"/>
            <p14:sldId id="314"/>
            <p14:sldId id="289"/>
            <p14:sldId id="427"/>
            <p14:sldId id="421"/>
            <p14:sldId id="273"/>
            <p14:sldId id="395"/>
            <p14:sldId id="397"/>
            <p14:sldId id="394"/>
            <p14:sldId id="391"/>
            <p14:sldId id="428"/>
            <p14:sldId id="429"/>
            <p14:sldId id="430"/>
            <p14:sldId id="390"/>
            <p14:sldId id="401"/>
            <p14:sldId id="407"/>
            <p14:sldId id="435"/>
            <p14:sldId id="408"/>
            <p14:sldId id="402"/>
            <p14:sldId id="286"/>
            <p14:sldId id="294"/>
            <p14:sldId id="423"/>
            <p14:sldId id="422"/>
          </p14:sldIdLst>
        </p14:section>
        <p14:section name="Conference Memo" id="{15FFDFE2-B11C-4832-A2DC-6A14322AC51D}">
          <p14:sldIdLst>
            <p14:sldId id="392"/>
            <p14:sldId id="280"/>
            <p14:sldId id="431"/>
            <p14:sldId id="368"/>
            <p14:sldId id="344"/>
            <p14:sldId id="432"/>
            <p14:sldId id="403"/>
            <p14:sldId id="404"/>
            <p14:sldId id="405"/>
            <p14:sldId id="406"/>
            <p14:sldId id="418"/>
            <p14:sldId id="424"/>
            <p14:sldId id="302"/>
            <p14:sldId id="419"/>
            <p14:sldId id="281"/>
            <p14:sldId id="277"/>
            <p14:sldId id="2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7 pro X64" initials="W7pX" lastIdx="4" clrIdx="0"/>
  <p:cmAuthor id="1" name="PLUBELL, VICKA MARY ANNE S" initials="PVMA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9C9"/>
    <a:srgbClr val="3B4654"/>
    <a:srgbClr val="DCE6F2"/>
    <a:srgbClr val="F2F2F2"/>
    <a:srgbClr val="000000"/>
    <a:srgbClr val="00C6BB"/>
    <a:srgbClr val="D69A5E"/>
    <a:srgbClr val="E3BE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EB31BA-590D-4625-9EFD-ED137A030D53}" v="288" dt="2022-07-27T18:38:04.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112" y="24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ableStyles" Target="tableStyle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font" Target="fonts/font19.fntdata"/><Relationship Id="rId16" Type="http://schemas.openxmlformats.org/officeDocument/2006/relationships/slide" Target="slides/slide10.xml"/><Relationship Id="rId107" Type="http://schemas.openxmlformats.org/officeDocument/2006/relationships/font" Target="fonts/font14.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9.fntdata"/><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font" Target="fonts/font2.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commentAuthors" Target="commentAuthors.xml"/><Relationship Id="rId118" Type="http://schemas.microsoft.com/office/2015/10/relationships/revisionInfo" Target="revisionInfo.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10.fntdata"/><Relationship Id="rId108" Type="http://schemas.openxmlformats.org/officeDocument/2006/relationships/font" Target="fonts/font15.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16.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17.fntdata"/><Relationship Id="rId115"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handoutMaster" Target="handoutMasters/handoutMaster1.xml"/><Relationship Id="rId98" Type="http://schemas.openxmlformats.org/officeDocument/2006/relationships/font" Target="fonts/font5.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18.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13.fntdata"/></Relationships>
</file>

<file path=ppt/diagrams/_rels/drawing1.xml.rels><?xml version="1.0" encoding="UTF-8" standalone="yes"?>
<Relationships xmlns="http://schemas.openxmlformats.org/package/2006/relationships"><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E38AA0-1A90-44D8-91B3-EFC23DC4BE19}"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D9307EF9-FA34-4E60-811B-6F0DF4CEF573}">
      <dgm:prSet custT="1"/>
      <dgm:spPr/>
      <dgm:t>
        <a:bodyPr/>
        <a:lstStyle/>
        <a:p>
          <a:r>
            <a:rPr lang="en-US" sz="2400" b="1" dirty="0"/>
            <a:t>Do you use similar motivational tactics on your employees?</a:t>
          </a:r>
        </a:p>
      </dgm:t>
    </dgm:pt>
    <dgm:pt modelId="{3241AFCD-5825-4518-AE75-4CFCD03B8F88}" type="parTrans" cxnId="{6303BEA7-50A2-45A6-8708-C37626F7A862}">
      <dgm:prSet/>
      <dgm:spPr/>
      <dgm:t>
        <a:bodyPr/>
        <a:lstStyle/>
        <a:p>
          <a:endParaRPr lang="en-US" b="1"/>
        </a:p>
      </dgm:t>
    </dgm:pt>
    <dgm:pt modelId="{26805D87-D8EA-4674-9C12-AEEB0B6952DA}" type="sibTrans" cxnId="{6303BEA7-50A2-45A6-8708-C37626F7A862}">
      <dgm:prSet/>
      <dgm:spPr/>
      <dgm:t>
        <a:bodyPr/>
        <a:lstStyle/>
        <a:p>
          <a:endParaRPr lang="en-US" b="1"/>
        </a:p>
      </dgm:t>
    </dgm:pt>
    <dgm:pt modelId="{D5A31BE4-33C0-4DF1-98EE-B29847BF4121}">
      <dgm:prSet custT="1"/>
      <dgm:spPr/>
      <dgm:t>
        <a:bodyPr/>
        <a:lstStyle/>
        <a:p>
          <a:r>
            <a:rPr lang="en-US" sz="2400" b="1" dirty="0"/>
            <a:t>How do your employees feel about the way you motivate them?</a:t>
          </a:r>
        </a:p>
      </dgm:t>
    </dgm:pt>
    <dgm:pt modelId="{062AF5EC-BFA1-4ED4-B8D3-22A4CC2C50E7}" type="parTrans" cxnId="{1A3604C8-F041-4925-A006-67DBB474F8D1}">
      <dgm:prSet/>
      <dgm:spPr/>
      <dgm:t>
        <a:bodyPr/>
        <a:lstStyle/>
        <a:p>
          <a:endParaRPr lang="en-US" b="1"/>
        </a:p>
      </dgm:t>
    </dgm:pt>
    <dgm:pt modelId="{D29F25DD-6487-4FEA-9D3D-1C4494E35357}" type="sibTrans" cxnId="{1A3604C8-F041-4925-A006-67DBB474F8D1}">
      <dgm:prSet/>
      <dgm:spPr/>
      <dgm:t>
        <a:bodyPr/>
        <a:lstStyle/>
        <a:p>
          <a:endParaRPr lang="en-US" b="1"/>
        </a:p>
      </dgm:t>
    </dgm:pt>
    <dgm:pt modelId="{B1B06B75-C5B3-4E05-ABAF-6C8AA00FEDDD}" type="pres">
      <dgm:prSet presAssocID="{3FE38AA0-1A90-44D8-91B3-EFC23DC4BE19}" presName="hierChild1" presStyleCnt="0">
        <dgm:presLayoutVars>
          <dgm:chPref val="1"/>
          <dgm:dir/>
          <dgm:animOne val="branch"/>
          <dgm:animLvl val="lvl"/>
          <dgm:resizeHandles/>
        </dgm:presLayoutVars>
      </dgm:prSet>
      <dgm:spPr/>
    </dgm:pt>
    <dgm:pt modelId="{D0CD3267-367A-4E65-B577-E6F656E21A32}" type="pres">
      <dgm:prSet presAssocID="{D9307EF9-FA34-4E60-811B-6F0DF4CEF573}" presName="hierRoot1" presStyleCnt="0"/>
      <dgm:spPr/>
    </dgm:pt>
    <dgm:pt modelId="{04B0D59C-D772-44BA-AD7A-94D90128597B}" type="pres">
      <dgm:prSet presAssocID="{D9307EF9-FA34-4E60-811B-6F0DF4CEF573}" presName="composite" presStyleCnt="0"/>
      <dgm:spPr/>
    </dgm:pt>
    <dgm:pt modelId="{8161DF90-28B5-4FE1-AD5B-CE2EF841F629}" type="pres">
      <dgm:prSet presAssocID="{D9307EF9-FA34-4E60-811B-6F0DF4CEF573}" presName="background" presStyleLbl="node0" presStyleIdx="0" presStyleCnt="2"/>
      <dgm:spPr/>
    </dgm:pt>
    <dgm:pt modelId="{C53BC770-E86C-47CD-A03B-5520ACC26123}" type="pres">
      <dgm:prSet presAssocID="{D9307EF9-FA34-4E60-811B-6F0DF4CEF573}" presName="text" presStyleLbl="fgAcc0" presStyleIdx="0" presStyleCnt="2" custLinFactNeighborX="-28" custLinFactNeighborY="-4308">
        <dgm:presLayoutVars>
          <dgm:chPref val="3"/>
        </dgm:presLayoutVars>
      </dgm:prSet>
      <dgm:spPr/>
    </dgm:pt>
    <dgm:pt modelId="{E318A666-BFA8-4778-B480-9F58501FE81A}" type="pres">
      <dgm:prSet presAssocID="{D9307EF9-FA34-4E60-811B-6F0DF4CEF573}" presName="hierChild2" presStyleCnt="0"/>
      <dgm:spPr/>
    </dgm:pt>
    <dgm:pt modelId="{B6A64529-DC68-47BE-B053-304BAA27CC07}" type="pres">
      <dgm:prSet presAssocID="{D5A31BE4-33C0-4DF1-98EE-B29847BF4121}" presName="hierRoot1" presStyleCnt="0"/>
      <dgm:spPr/>
    </dgm:pt>
    <dgm:pt modelId="{D14F5899-E4FE-4AFA-9AB9-20B4B39240B5}" type="pres">
      <dgm:prSet presAssocID="{D5A31BE4-33C0-4DF1-98EE-B29847BF4121}" presName="composite" presStyleCnt="0"/>
      <dgm:spPr/>
    </dgm:pt>
    <dgm:pt modelId="{19D9481A-85E2-4D01-9755-78D46506D1B1}" type="pres">
      <dgm:prSet presAssocID="{D5A31BE4-33C0-4DF1-98EE-B29847BF4121}" presName="background" presStyleLbl="node0" presStyleIdx="1" presStyleCnt="2"/>
      <dgm:spPr/>
    </dgm:pt>
    <dgm:pt modelId="{918C50DD-6245-42B8-8E7E-090DA80518E8}" type="pres">
      <dgm:prSet presAssocID="{D5A31BE4-33C0-4DF1-98EE-B29847BF4121}" presName="text" presStyleLbl="fgAcc0" presStyleIdx="1" presStyleCnt="2">
        <dgm:presLayoutVars>
          <dgm:chPref val="3"/>
        </dgm:presLayoutVars>
      </dgm:prSet>
      <dgm:spPr/>
    </dgm:pt>
    <dgm:pt modelId="{85D33971-E1FF-43C4-B237-BCD086CE96E2}" type="pres">
      <dgm:prSet presAssocID="{D5A31BE4-33C0-4DF1-98EE-B29847BF4121}" presName="hierChild2" presStyleCnt="0"/>
      <dgm:spPr/>
    </dgm:pt>
  </dgm:ptLst>
  <dgm:cxnLst>
    <dgm:cxn modelId="{29DE3465-D6C5-4BF2-8E73-9CC3AACCB29E}" type="presOf" srcId="{D9307EF9-FA34-4E60-811B-6F0DF4CEF573}" destId="{C53BC770-E86C-47CD-A03B-5520ACC26123}" srcOrd="0" destOrd="0" presId="urn:microsoft.com/office/officeart/2005/8/layout/hierarchy1"/>
    <dgm:cxn modelId="{E026D688-1FFF-49AF-8672-B47FF437C1B8}" type="presOf" srcId="{3FE38AA0-1A90-44D8-91B3-EFC23DC4BE19}" destId="{B1B06B75-C5B3-4E05-ABAF-6C8AA00FEDDD}" srcOrd="0" destOrd="0" presId="urn:microsoft.com/office/officeart/2005/8/layout/hierarchy1"/>
    <dgm:cxn modelId="{C7B8FA8B-1059-4EAC-8484-AE3772E2AB1D}" type="presOf" srcId="{D5A31BE4-33C0-4DF1-98EE-B29847BF4121}" destId="{918C50DD-6245-42B8-8E7E-090DA80518E8}" srcOrd="0" destOrd="0" presId="urn:microsoft.com/office/officeart/2005/8/layout/hierarchy1"/>
    <dgm:cxn modelId="{6303BEA7-50A2-45A6-8708-C37626F7A862}" srcId="{3FE38AA0-1A90-44D8-91B3-EFC23DC4BE19}" destId="{D9307EF9-FA34-4E60-811B-6F0DF4CEF573}" srcOrd="0" destOrd="0" parTransId="{3241AFCD-5825-4518-AE75-4CFCD03B8F88}" sibTransId="{26805D87-D8EA-4674-9C12-AEEB0B6952DA}"/>
    <dgm:cxn modelId="{1A3604C8-F041-4925-A006-67DBB474F8D1}" srcId="{3FE38AA0-1A90-44D8-91B3-EFC23DC4BE19}" destId="{D5A31BE4-33C0-4DF1-98EE-B29847BF4121}" srcOrd="1" destOrd="0" parTransId="{062AF5EC-BFA1-4ED4-B8D3-22A4CC2C50E7}" sibTransId="{D29F25DD-6487-4FEA-9D3D-1C4494E35357}"/>
    <dgm:cxn modelId="{35A37588-97D3-4C26-8192-ACDF90EC4F49}" type="presParOf" srcId="{B1B06B75-C5B3-4E05-ABAF-6C8AA00FEDDD}" destId="{D0CD3267-367A-4E65-B577-E6F656E21A32}" srcOrd="0" destOrd="0" presId="urn:microsoft.com/office/officeart/2005/8/layout/hierarchy1"/>
    <dgm:cxn modelId="{FD29D2CF-6889-49FA-B836-2CC295C3C519}" type="presParOf" srcId="{D0CD3267-367A-4E65-B577-E6F656E21A32}" destId="{04B0D59C-D772-44BA-AD7A-94D90128597B}" srcOrd="0" destOrd="0" presId="urn:microsoft.com/office/officeart/2005/8/layout/hierarchy1"/>
    <dgm:cxn modelId="{BA859B20-D8D0-4426-B244-FB6C52313D66}" type="presParOf" srcId="{04B0D59C-D772-44BA-AD7A-94D90128597B}" destId="{8161DF90-28B5-4FE1-AD5B-CE2EF841F629}" srcOrd="0" destOrd="0" presId="urn:microsoft.com/office/officeart/2005/8/layout/hierarchy1"/>
    <dgm:cxn modelId="{5EBE1FF0-43B1-435E-951A-F38537E73E25}" type="presParOf" srcId="{04B0D59C-D772-44BA-AD7A-94D90128597B}" destId="{C53BC770-E86C-47CD-A03B-5520ACC26123}" srcOrd="1" destOrd="0" presId="urn:microsoft.com/office/officeart/2005/8/layout/hierarchy1"/>
    <dgm:cxn modelId="{736F1748-87C4-4E92-B64D-2A1FC4A13AF9}" type="presParOf" srcId="{D0CD3267-367A-4E65-B577-E6F656E21A32}" destId="{E318A666-BFA8-4778-B480-9F58501FE81A}" srcOrd="1" destOrd="0" presId="urn:microsoft.com/office/officeart/2005/8/layout/hierarchy1"/>
    <dgm:cxn modelId="{8451920C-8E24-4A09-98B9-8421EECC2487}" type="presParOf" srcId="{B1B06B75-C5B3-4E05-ABAF-6C8AA00FEDDD}" destId="{B6A64529-DC68-47BE-B053-304BAA27CC07}" srcOrd="1" destOrd="0" presId="urn:microsoft.com/office/officeart/2005/8/layout/hierarchy1"/>
    <dgm:cxn modelId="{07B78834-3B8F-4077-AA6D-8D08EFA5D61C}" type="presParOf" srcId="{B6A64529-DC68-47BE-B053-304BAA27CC07}" destId="{D14F5899-E4FE-4AFA-9AB9-20B4B39240B5}" srcOrd="0" destOrd="0" presId="urn:microsoft.com/office/officeart/2005/8/layout/hierarchy1"/>
    <dgm:cxn modelId="{1946D3B6-B5C8-4C2D-9334-29AFD1711A24}" type="presParOf" srcId="{D14F5899-E4FE-4AFA-9AB9-20B4B39240B5}" destId="{19D9481A-85E2-4D01-9755-78D46506D1B1}" srcOrd="0" destOrd="0" presId="urn:microsoft.com/office/officeart/2005/8/layout/hierarchy1"/>
    <dgm:cxn modelId="{FF75587B-170B-4B5D-901E-392A024334BA}" type="presParOf" srcId="{D14F5899-E4FE-4AFA-9AB9-20B4B39240B5}" destId="{918C50DD-6245-42B8-8E7E-090DA80518E8}" srcOrd="1" destOrd="0" presId="urn:microsoft.com/office/officeart/2005/8/layout/hierarchy1"/>
    <dgm:cxn modelId="{E7248F72-5EEA-4CC7-8E92-9376A6E2F2F3}" type="presParOf" srcId="{B6A64529-DC68-47BE-B053-304BAA27CC07}" destId="{85D33971-E1FF-43C4-B237-BCD086CE96E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1DF90-28B5-4FE1-AD5B-CE2EF841F629}">
      <dsp:nvSpPr>
        <dsp:cNvPr id="0" name=""/>
        <dsp:cNvSpPr/>
      </dsp:nvSpPr>
      <dsp:spPr>
        <a:xfrm>
          <a:off x="16" y="169240"/>
          <a:ext cx="3298911" cy="2094808"/>
        </a:xfrm>
        <a:prstGeom prst="roundRect">
          <a:avLst>
            <a:gd name="adj" fmla="val 10000"/>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C53BC770-E86C-47CD-A03B-5520ACC26123}">
      <dsp:nvSpPr>
        <dsp:cNvPr id="0" name=""/>
        <dsp:cNvSpPr/>
      </dsp:nvSpPr>
      <dsp:spPr>
        <a:xfrm>
          <a:off x="366561" y="517458"/>
          <a:ext cx="3298911" cy="209480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Do you use similar motivational tactics on your employees?</a:t>
          </a:r>
        </a:p>
      </dsp:txBody>
      <dsp:txXfrm>
        <a:off x="427916" y="578813"/>
        <a:ext cx="3176201" cy="1972098"/>
      </dsp:txXfrm>
    </dsp:sp>
    <dsp:sp modelId="{19D9481A-85E2-4D01-9755-78D46506D1B1}">
      <dsp:nvSpPr>
        <dsp:cNvPr id="0" name=""/>
        <dsp:cNvSpPr/>
      </dsp:nvSpPr>
      <dsp:spPr>
        <a:xfrm>
          <a:off x="4032942" y="259484"/>
          <a:ext cx="3298911" cy="2094808"/>
        </a:xfrm>
        <a:prstGeom prst="roundRect">
          <a:avLst>
            <a:gd name="adj" fmla="val 10000"/>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918C50DD-6245-42B8-8E7E-090DA80518E8}">
      <dsp:nvSpPr>
        <dsp:cNvPr id="0" name=""/>
        <dsp:cNvSpPr/>
      </dsp:nvSpPr>
      <dsp:spPr>
        <a:xfrm>
          <a:off x="4399488" y="607702"/>
          <a:ext cx="3298911" cy="209480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How do your employees feel about the way you motivate them?</a:t>
          </a:r>
        </a:p>
      </dsp:txBody>
      <dsp:txXfrm>
        <a:off x="4460843" y="669057"/>
        <a:ext cx="3176201" cy="197209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1" tIns="46586" rIns="93171" bIns="46586"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1" tIns="46586" rIns="93171" bIns="46586" rtlCol="0"/>
          <a:lstStyle>
            <a:lvl1pPr algn="r">
              <a:defRPr sz="1200"/>
            </a:lvl1pPr>
          </a:lstStyle>
          <a:p>
            <a:fld id="{08A17FAA-1E96-4660-AE1D-AFF2A1A95EE7}" type="datetimeFigureOut">
              <a:rPr lang="en-US" smtClean="0"/>
              <a:t>7/27/2022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1" tIns="46586" rIns="93171"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1" tIns="46586" rIns="93171" bIns="46586" rtlCol="0" anchor="b"/>
          <a:lstStyle>
            <a:lvl1pPr algn="r">
              <a:defRPr sz="1200"/>
            </a:lvl1pPr>
          </a:lstStyle>
          <a:p>
            <a:fld id="{47BCA075-FF7F-42F3-BB19-526830F87290}" type="slidenum">
              <a:rPr lang="en-US" smtClean="0"/>
              <a:t>‹#›</a:t>
            </a:fld>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1435" tIns="45718" rIns="91435" bIns="45718" rtlCol="0"/>
          <a:lstStyle>
            <a:lvl1pPr algn="r">
              <a:defRPr sz="1200"/>
            </a:lvl1pPr>
          </a:lstStyle>
          <a:p>
            <a:fld id="{31CBE6AC-9492-4292-8BDB-BD48EBBDE8D1}" type="datetimeFigureOut">
              <a:rPr lang="en-US" smtClean="0"/>
              <a:t>7/27/2022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701676" y="4416427"/>
            <a:ext cx="5607050" cy="4183063"/>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5"/>
            <a:ext cx="3038475" cy="465138"/>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1435" tIns="45718" rIns="91435" bIns="45718"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reatplacetowork.kapost.com/posts/clearer%2520picture%2520of%2520an%2520individual%25E2%2580%2599s%2520primary%2520language%2520of%2520appreciation%2520and%2520motivation%2520as%2520experienced%2520in%2520a%2520work-related%2520sett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1"/>
              <a:t>PLACEHOLDER</a:t>
            </a:r>
          </a:p>
        </p:txBody>
      </p:sp>
      <p:sp>
        <p:nvSpPr>
          <p:cNvPr id="4" name="Slide Number Placeholder 3"/>
          <p:cNvSpPr>
            <a:spLocks noGrp="1"/>
          </p:cNvSpPr>
          <p:nvPr>
            <p:ph type="sldNum" sz="quarter" idx="10"/>
          </p:nvPr>
        </p:nvSpPr>
        <p:spPr/>
        <p:txBody>
          <a:bodyPr/>
          <a:lstStyle/>
          <a:p>
            <a:fld id="{D516E0BC-51EE-4218-A209-CC610A508EDD}" type="slidenum">
              <a:rPr lang="en-US" smtClean="0"/>
              <a:t>1</a:t>
            </a:fld>
            <a:endParaRPr lang="en-US"/>
          </a:p>
        </p:txBody>
      </p:sp>
    </p:spTree>
    <p:extLst>
      <p:ext uri="{BB962C8B-B14F-4D97-AF65-F5344CB8AC3E}">
        <p14:creationId xmlns:p14="http://schemas.microsoft.com/office/powerpoint/2010/main" val="3318411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altLang="en-US" b="1" baseline="0"/>
              <a:t>Review slide: Be Specific</a:t>
            </a:r>
            <a:r>
              <a:rPr lang="en-US" altLang="en-US" b="0" baseline="0"/>
              <a:t>: </a:t>
            </a:r>
            <a:r>
              <a:rPr lang="en-US" b="0" i="0">
                <a:solidFill>
                  <a:srgbClr val="292B30"/>
                </a:solidFill>
                <a:effectLst/>
                <a:latin typeface="Gilroy-Regular"/>
              </a:rPr>
              <a:t>When recognizing employees, explaining what the recognition is for helps employees relate the recognition to their behavior. </a:t>
            </a:r>
            <a:r>
              <a:rPr lang="en-US" b="1" i="0">
                <a:solidFill>
                  <a:srgbClr val="292B30"/>
                </a:solidFill>
                <a:effectLst/>
                <a:latin typeface="Gilroy-Regular"/>
              </a:rPr>
              <a:t>Be timely: </a:t>
            </a:r>
            <a:r>
              <a:rPr lang="en-US" b="0" i="0">
                <a:solidFill>
                  <a:srgbClr val="292B30"/>
                </a:solidFill>
                <a:effectLst/>
                <a:latin typeface="Gilroy-Regular"/>
              </a:rPr>
              <a:t>Recognition that arrives months after the fact isn’t nearly as meaningful as recognition received promptly. The longer it takes for managers to recognize employees, the less likely employees will see the affirmations as authentic. </a:t>
            </a:r>
            <a:r>
              <a:rPr lang="en-US" b="1" i="0">
                <a:solidFill>
                  <a:srgbClr val="292B30"/>
                </a:solidFill>
                <a:effectLst/>
                <a:latin typeface="Gilroy-Regular"/>
              </a:rPr>
              <a:t>Each employee is different.</a:t>
            </a:r>
            <a:r>
              <a:rPr lang="en-US" b="0" i="0">
                <a:solidFill>
                  <a:srgbClr val="292B30"/>
                </a:solidFill>
                <a:effectLst/>
                <a:latin typeface="Gilroy-Regular"/>
              </a:rPr>
              <a:t> Get a clearer picture of the primary </a:t>
            </a:r>
            <a:r>
              <a:rPr lang="en-US" b="0" i="0" u="sng" strike="noStrike">
                <a:solidFill>
                  <a:srgbClr val="292B30"/>
                </a:solidFill>
                <a:effectLst/>
                <a:latin typeface="Gilroy-Regular"/>
                <a:hlinkClick r:id="rId3"/>
              </a:rPr>
              <a:t>language of appreciation</a:t>
            </a:r>
            <a:r>
              <a:rPr lang="en-US" b="0" i="0">
                <a:solidFill>
                  <a:srgbClr val="292B30"/>
                </a:solidFill>
                <a:effectLst/>
                <a:latin typeface="Gilroy-Regular"/>
              </a:rPr>
              <a:t> (in a work setting) of every individual. Then, recognize them accordingly. </a:t>
            </a:r>
            <a:r>
              <a:rPr lang="en-US" b="1" i="0">
                <a:solidFill>
                  <a:srgbClr val="292B30"/>
                </a:solidFill>
                <a:effectLst/>
                <a:latin typeface="Gilroy-Regular"/>
              </a:rPr>
              <a:t>A little can go a long way</a:t>
            </a:r>
            <a:r>
              <a:rPr lang="en-US" b="0" i="0">
                <a:solidFill>
                  <a:srgbClr val="292B30"/>
                </a:solidFill>
                <a:effectLst/>
                <a:latin typeface="Gilroy-Regular"/>
              </a:rPr>
              <a:t>: While it's crucial to recognize major accomplishments, don’t overlook the power of the everyday thank-you to motivate employees. These thank-</a:t>
            </a:r>
            <a:r>
              <a:rPr lang="en-US" b="0" i="0" err="1">
                <a:solidFill>
                  <a:srgbClr val="292B30"/>
                </a:solidFill>
                <a:effectLst/>
                <a:latin typeface="Gilroy-Regular"/>
              </a:rPr>
              <a:t>yous</a:t>
            </a:r>
            <a:r>
              <a:rPr lang="en-US" b="0" i="0">
                <a:solidFill>
                  <a:srgbClr val="292B30"/>
                </a:solidFill>
                <a:effectLst/>
                <a:latin typeface="Gilroy-Regular"/>
              </a:rPr>
              <a:t> and shout-outs don’t have to come from managers alone; some employees may find recognition more motivating when it comes from their peers rather than from leadership. </a:t>
            </a:r>
            <a:r>
              <a:rPr lang="en-US" b="1" i="0">
                <a:solidFill>
                  <a:srgbClr val="292B30"/>
                </a:solidFill>
                <a:effectLst/>
                <a:latin typeface="Gilroy-Regular"/>
              </a:rPr>
              <a:t>Connect to the bigger picture</a:t>
            </a:r>
            <a:r>
              <a:rPr lang="en-US" b="0" i="0">
                <a:solidFill>
                  <a:srgbClr val="292B30"/>
                </a:solidFill>
                <a:effectLst/>
                <a:latin typeface="Gilroy-Regular"/>
              </a:rPr>
              <a:t>: Regularly share news about how the company is striving to reach the mission, and explain how individual employee goals relate to that vision.</a:t>
            </a:r>
            <a:endParaRPr lang="en-US" b="1"/>
          </a:p>
          <a:p>
            <a:pPr>
              <a:spcBef>
                <a:spcPct val="0"/>
              </a:spcBef>
            </a:pP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10</a:t>
            </a:fld>
            <a:endParaRPr lang="en-US"/>
          </a:p>
        </p:txBody>
      </p:sp>
    </p:spTree>
    <p:extLst>
      <p:ext uri="{BB962C8B-B14F-4D97-AF65-F5344CB8AC3E}">
        <p14:creationId xmlns:p14="http://schemas.microsoft.com/office/powerpoint/2010/main" val="2923680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baseline="0"/>
              <a:t>Say: All employees are not the same. Everyone has a different way that they receive praise and appreciation. You can use these 4 languages to tailor your delivery and show your employee that you appreciate them. </a:t>
            </a:r>
          </a:p>
        </p:txBody>
      </p:sp>
      <p:sp>
        <p:nvSpPr>
          <p:cNvPr id="4" name="Slide Number Placeholder 3"/>
          <p:cNvSpPr>
            <a:spLocks noGrp="1"/>
          </p:cNvSpPr>
          <p:nvPr>
            <p:ph type="sldNum" sz="quarter" idx="10"/>
          </p:nvPr>
        </p:nvSpPr>
        <p:spPr/>
        <p:txBody>
          <a:bodyPr/>
          <a:lstStyle/>
          <a:p>
            <a:fld id="{D516E0BC-51EE-4218-A209-CC610A508EDD}" type="slidenum">
              <a:rPr lang="en-US" smtClean="0"/>
              <a:t>11</a:t>
            </a:fld>
            <a:endParaRPr lang="en-US"/>
          </a:p>
        </p:txBody>
      </p:sp>
    </p:spTree>
    <p:extLst>
      <p:ext uri="{BB962C8B-B14F-4D97-AF65-F5344CB8AC3E}">
        <p14:creationId xmlns:p14="http://schemas.microsoft.com/office/powerpoint/2010/main" val="2060637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333333"/>
                </a:solidFill>
                <a:effectLst/>
                <a:latin typeface="Neue Plak Bold"/>
              </a:rPr>
              <a:t>Get specific.</a:t>
            </a:r>
          </a:p>
          <a:p>
            <a:pPr algn="l"/>
            <a:r>
              <a:rPr lang="en-US" b="0" i="0">
                <a:solidFill>
                  <a:srgbClr val="333333"/>
                </a:solidFill>
                <a:effectLst/>
                <a:latin typeface="Lato" panose="020F0502020204030203" pitchFamily="34" charset="0"/>
              </a:rPr>
              <a:t>“Good job” isn’t enough. Appreciation and positive feedback is most effective when it’s sincere and specific. be timely to make your words of affirmation as impactful as possible. Avoid saving up all your praise for an employee’s annual performance review—instead, share appreciation in real-time so the receiver associates your positive words with their specific actions. You can communicate words of affirmation one-to-one or in public spaces or channels, in-person, over Slack, via email, or even with a handwritten note. The most important thing is to tailor your appreciation to the receiver’s personal needs.</a:t>
            </a:r>
          </a:p>
          <a:p>
            <a:pPr>
              <a:spcBef>
                <a:spcPct val="0"/>
              </a:spcBef>
            </a:pP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12</a:t>
            </a:fld>
            <a:endParaRPr lang="en-US"/>
          </a:p>
        </p:txBody>
      </p:sp>
    </p:spTree>
    <p:extLst>
      <p:ext uri="{BB962C8B-B14F-4D97-AF65-F5344CB8AC3E}">
        <p14:creationId xmlns:p14="http://schemas.microsoft.com/office/powerpoint/2010/main" val="937773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0" i="0">
                <a:solidFill>
                  <a:srgbClr val="333333"/>
                </a:solidFill>
                <a:effectLst/>
                <a:latin typeface="Lato" panose="020F0502020204030203" pitchFamily="34" charset="0"/>
              </a:rPr>
              <a:t>For employees who value quality time, having dedicated time to connect with and learn from their coworkers can be hugely impactful. Checking in with your employees on a recurring, consistent basis is a best practice.  You also have an opportunity to show appreciation outside of work updates. This can be as simple as asking “how was your weekend” </a:t>
            </a:r>
            <a:r>
              <a:rPr lang="en-US" b="0" i="1">
                <a:solidFill>
                  <a:srgbClr val="333333"/>
                </a:solidFill>
                <a:effectLst/>
                <a:latin typeface="Lato" panose="020F0502020204030203" pitchFamily="34" charset="0"/>
              </a:rPr>
              <a:t>before</a:t>
            </a:r>
            <a:r>
              <a:rPr lang="en-US" b="0" i="0">
                <a:solidFill>
                  <a:srgbClr val="333333"/>
                </a:solidFill>
                <a:effectLst/>
                <a:latin typeface="Lato" panose="020F0502020204030203" pitchFamily="34" charset="0"/>
              </a:rPr>
              <a:t> asking for whatever that thing is that you need. </a:t>
            </a: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13</a:t>
            </a:fld>
            <a:endParaRPr lang="en-US"/>
          </a:p>
        </p:txBody>
      </p:sp>
    </p:spTree>
    <p:extLst>
      <p:ext uri="{BB962C8B-B14F-4D97-AF65-F5344CB8AC3E}">
        <p14:creationId xmlns:p14="http://schemas.microsoft.com/office/powerpoint/2010/main" val="1157332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14</a:t>
            </a:fld>
            <a:endParaRPr lang="en-US"/>
          </a:p>
        </p:txBody>
      </p:sp>
    </p:spTree>
    <p:extLst>
      <p:ext uri="{BB962C8B-B14F-4D97-AF65-F5344CB8AC3E}">
        <p14:creationId xmlns:p14="http://schemas.microsoft.com/office/powerpoint/2010/main" val="4054027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15</a:t>
            </a:fld>
            <a:endParaRPr lang="en-US"/>
          </a:p>
        </p:txBody>
      </p:sp>
    </p:spTree>
    <p:extLst>
      <p:ext uri="{BB962C8B-B14F-4D97-AF65-F5344CB8AC3E}">
        <p14:creationId xmlns:p14="http://schemas.microsoft.com/office/powerpoint/2010/main" val="2603295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16</a:t>
            </a:fld>
            <a:endParaRPr lang="en-US"/>
          </a:p>
        </p:txBody>
      </p:sp>
    </p:spTree>
    <p:extLst>
      <p:ext uri="{BB962C8B-B14F-4D97-AF65-F5344CB8AC3E}">
        <p14:creationId xmlns:p14="http://schemas.microsoft.com/office/powerpoint/2010/main" val="4079165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altLang="en-US" b="1" baseline="0"/>
              <a:t>Review slide: </a:t>
            </a:r>
            <a:r>
              <a:rPr lang="en-US" altLang="en-US" b="0" baseline="0"/>
              <a:t>These are the benefits of employee recognition</a:t>
            </a:r>
            <a:endParaRPr lang="en-US" b="0"/>
          </a:p>
          <a:p>
            <a:pPr>
              <a:spcBef>
                <a:spcPct val="0"/>
              </a:spcBef>
            </a:pP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17</a:t>
            </a:fld>
            <a:endParaRPr lang="en-US"/>
          </a:p>
        </p:txBody>
      </p:sp>
    </p:spTree>
    <p:extLst>
      <p:ext uri="{BB962C8B-B14F-4D97-AF65-F5344CB8AC3E}">
        <p14:creationId xmlns:p14="http://schemas.microsoft.com/office/powerpoint/2010/main" val="250179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altLang="en-US" b="1" baseline="0"/>
              <a:t>Review slide: </a:t>
            </a:r>
            <a:r>
              <a:rPr lang="en-US" altLang="en-US" b="0" baseline="0"/>
              <a:t>These are the benefits of employee recognition</a:t>
            </a:r>
            <a:endParaRPr lang="en-US" b="0"/>
          </a:p>
          <a:p>
            <a:pPr>
              <a:spcBef>
                <a:spcPct val="0"/>
              </a:spcBef>
            </a:pP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18</a:t>
            </a:fld>
            <a:endParaRPr lang="en-US"/>
          </a:p>
        </p:txBody>
      </p:sp>
    </p:spTree>
    <p:extLst>
      <p:ext uri="{BB962C8B-B14F-4D97-AF65-F5344CB8AC3E}">
        <p14:creationId xmlns:p14="http://schemas.microsoft.com/office/powerpoint/2010/main" val="616852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altLang="en-US" b="1" baseline="0"/>
              <a:t>Review slide: </a:t>
            </a:r>
            <a:r>
              <a:rPr lang="en-US" altLang="en-US" b="0" baseline="0"/>
              <a:t>These are the benefits of employee recognition</a:t>
            </a:r>
            <a:endParaRPr lang="en-US" b="0"/>
          </a:p>
          <a:p>
            <a:pPr>
              <a:spcBef>
                <a:spcPct val="0"/>
              </a:spcBef>
            </a:pP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19</a:t>
            </a:fld>
            <a:endParaRPr lang="en-US"/>
          </a:p>
        </p:txBody>
      </p:sp>
    </p:spTree>
    <p:extLst>
      <p:ext uri="{BB962C8B-B14F-4D97-AF65-F5344CB8AC3E}">
        <p14:creationId xmlns:p14="http://schemas.microsoft.com/office/powerpoint/2010/main" val="2175109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1000"/>
              </a:spcAft>
            </a:pPr>
            <a:r>
              <a:rPr lang="en-US" altLang="en-US" b="1" baseline="0" dirty="0"/>
              <a:t>Review slide.</a:t>
            </a:r>
            <a:endParaRPr lang="en-US" dirty="0"/>
          </a:p>
          <a:p>
            <a:pPr>
              <a:spcBef>
                <a:spcPct val="0"/>
              </a:spcBef>
            </a:pPr>
            <a:endParaRPr lang="en-US" altLang="en-US" b="1"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8" indent="-228587" eaLnBrk="0" hangingPunct="0">
              <a:spcBef>
                <a:spcPct val="30000"/>
              </a:spcBef>
              <a:defRPr sz="1200">
                <a:solidFill>
                  <a:schemeClr val="tx1"/>
                </a:solidFill>
                <a:latin typeface="Calibri" pitchFamily="34" charset="0"/>
              </a:defRPr>
            </a:lvl3pPr>
            <a:lvl4pPr marL="1600113"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2" indent="-228587" eaLnBrk="0" fontAlgn="base" hangingPunct="0">
              <a:spcBef>
                <a:spcPct val="30000"/>
              </a:spcBef>
              <a:spcAft>
                <a:spcPct val="0"/>
              </a:spcAft>
              <a:defRPr sz="1200">
                <a:solidFill>
                  <a:schemeClr val="tx1"/>
                </a:solidFill>
                <a:latin typeface="Calibri" pitchFamily="34" charset="0"/>
              </a:defRPr>
            </a:lvl6pPr>
            <a:lvl7pPr marL="2971638" indent="-228587" eaLnBrk="0" fontAlgn="base" hangingPunct="0">
              <a:spcBef>
                <a:spcPct val="30000"/>
              </a:spcBef>
              <a:spcAft>
                <a:spcPct val="0"/>
              </a:spcAft>
              <a:defRPr sz="1200">
                <a:solidFill>
                  <a:schemeClr val="tx1"/>
                </a:solidFill>
                <a:latin typeface="Calibri" pitchFamily="34" charset="0"/>
              </a:defRPr>
            </a:lvl7pPr>
            <a:lvl8pPr marL="3428812" indent="-228587" eaLnBrk="0" fontAlgn="base" hangingPunct="0">
              <a:spcBef>
                <a:spcPct val="30000"/>
              </a:spcBef>
              <a:spcAft>
                <a:spcPct val="0"/>
              </a:spcAft>
              <a:defRPr sz="1200">
                <a:solidFill>
                  <a:schemeClr val="tx1"/>
                </a:solidFill>
                <a:latin typeface="Calibri" pitchFamily="34" charset="0"/>
              </a:defRPr>
            </a:lvl8pPr>
            <a:lvl9pPr marL="3885987" indent="-228587"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43BF6895-A8A0-49D3-B0BF-C1D3B9ECD039}" type="slidenum">
              <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altLang="en-US" b="1" baseline="0"/>
              <a:t>Review slide: </a:t>
            </a:r>
            <a:r>
              <a:rPr lang="en-US" altLang="en-US" b="0" baseline="0"/>
              <a:t>Emphasize: It is important to catch employee’s doing it right!!! Praise will keep them doing it right again and again.</a:t>
            </a:r>
            <a:endParaRPr lang="en-US" b="0"/>
          </a:p>
          <a:p>
            <a:pPr>
              <a:spcBef>
                <a:spcPct val="0"/>
              </a:spcBef>
            </a:pP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20</a:t>
            </a:fld>
            <a:endParaRPr lang="en-US"/>
          </a:p>
        </p:txBody>
      </p:sp>
    </p:spTree>
    <p:extLst>
      <p:ext uri="{BB962C8B-B14F-4D97-AF65-F5344CB8AC3E}">
        <p14:creationId xmlns:p14="http://schemas.microsoft.com/office/powerpoint/2010/main" val="4143118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1"/>
              <a:t>PLACEHOLDER</a:t>
            </a:r>
          </a:p>
        </p:txBody>
      </p:sp>
      <p:sp>
        <p:nvSpPr>
          <p:cNvPr id="4" name="Slide Number Placeholder 3"/>
          <p:cNvSpPr>
            <a:spLocks noGrp="1"/>
          </p:cNvSpPr>
          <p:nvPr>
            <p:ph type="sldNum" sz="quarter" idx="10"/>
          </p:nvPr>
        </p:nvSpPr>
        <p:spPr/>
        <p:txBody>
          <a:bodyPr/>
          <a:lstStyle/>
          <a:p>
            <a:fld id="{D516E0BC-51EE-4218-A209-CC610A508EDD}" type="slidenum">
              <a:rPr lang="en-US" smtClean="0"/>
              <a:t>21</a:t>
            </a:fld>
            <a:endParaRPr lang="en-US"/>
          </a:p>
        </p:txBody>
      </p:sp>
    </p:spTree>
    <p:extLst>
      <p:ext uri="{BB962C8B-B14F-4D97-AF65-F5344CB8AC3E}">
        <p14:creationId xmlns:p14="http://schemas.microsoft.com/office/powerpoint/2010/main" val="3393894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D516E0BC-51EE-4218-A209-CC610A508EDD}" type="slidenum">
              <a:rPr lang="en-US" smtClean="0"/>
              <a:t>22</a:t>
            </a:fld>
            <a:endParaRPr lang="en-US"/>
          </a:p>
        </p:txBody>
      </p:sp>
    </p:spTree>
    <p:extLst>
      <p:ext uri="{BB962C8B-B14F-4D97-AF65-F5344CB8AC3E}">
        <p14:creationId xmlns:p14="http://schemas.microsoft.com/office/powerpoint/2010/main" val="2450645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b="1">
                <a:solidFill>
                  <a:schemeClr val="bg1"/>
                </a:solidFill>
              </a:rPr>
              <a:t>Who</a:t>
            </a:r>
            <a:r>
              <a:rPr lang="en-US">
                <a:solidFill>
                  <a:schemeClr val="bg1"/>
                </a:solidFill>
              </a:rPr>
              <a:t>: Provide full name of district employees and other adults involved (parents, coworkers, etc.). Please do not list the last name of students. </a:t>
            </a:r>
          </a:p>
          <a:p>
            <a:endParaRPr lang="en-US"/>
          </a:p>
        </p:txBody>
      </p:sp>
      <p:sp>
        <p:nvSpPr>
          <p:cNvPr id="4" name="Slide Number Placeholder 3"/>
          <p:cNvSpPr>
            <a:spLocks noGrp="1"/>
          </p:cNvSpPr>
          <p:nvPr>
            <p:ph type="sldNum" sz="quarter" idx="5"/>
          </p:nvPr>
        </p:nvSpPr>
        <p:spPr/>
        <p:txBody>
          <a:bodyPr/>
          <a:lstStyle/>
          <a:p>
            <a:fld id="{D516E0BC-51EE-4218-A209-CC610A508EDD}" type="slidenum">
              <a:rPr lang="en-US" smtClean="0"/>
              <a:t>23</a:t>
            </a:fld>
            <a:endParaRPr lang="en-US"/>
          </a:p>
        </p:txBody>
      </p:sp>
    </p:spTree>
    <p:extLst>
      <p:ext uri="{BB962C8B-B14F-4D97-AF65-F5344CB8AC3E}">
        <p14:creationId xmlns:p14="http://schemas.microsoft.com/office/powerpoint/2010/main" val="3124904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Aft>
                <a:spcPts val="403"/>
              </a:spcAft>
            </a:pPr>
            <a:r>
              <a:rPr lang="en-US" sz="2800" b="1">
                <a:solidFill>
                  <a:schemeClr val="bg1"/>
                </a:solidFill>
              </a:rPr>
              <a:t>What</a:t>
            </a:r>
            <a:r>
              <a:rPr lang="en-US" sz="2800">
                <a:solidFill>
                  <a:schemeClr val="bg1"/>
                </a:solidFill>
              </a:rPr>
              <a:t>: Describe what happened</a:t>
            </a:r>
          </a:p>
          <a:p>
            <a:pPr lvl="2">
              <a:spcAft>
                <a:spcPts val="403"/>
              </a:spcAft>
              <a:buFont typeface="Wingdings" panose="05000000000000000000" pitchFamily="2" charset="2"/>
              <a:buChar char="§"/>
            </a:pPr>
            <a:r>
              <a:rPr lang="en-US" sz="2600">
                <a:solidFill>
                  <a:schemeClr val="bg1"/>
                </a:solidFill>
              </a:rPr>
              <a:t>Objectively (behaviors), not subjectively (attitudes)</a:t>
            </a:r>
          </a:p>
          <a:p>
            <a:endParaRPr lang="en-US"/>
          </a:p>
        </p:txBody>
      </p:sp>
      <p:sp>
        <p:nvSpPr>
          <p:cNvPr id="4" name="Slide Number Placeholder 3"/>
          <p:cNvSpPr>
            <a:spLocks noGrp="1"/>
          </p:cNvSpPr>
          <p:nvPr>
            <p:ph type="sldNum" sz="quarter" idx="5"/>
          </p:nvPr>
        </p:nvSpPr>
        <p:spPr/>
        <p:txBody>
          <a:bodyPr/>
          <a:lstStyle/>
          <a:p>
            <a:fld id="{D516E0BC-51EE-4218-A209-CC610A508EDD}" type="slidenum">
              <a:rPr lang="en-US" smtClean="0"/>
              <a:t>24</a:t>
            </a:fld>
            <a:endParaRPr lang="en-US"/>
          </a:p>
        </p:txBody>
      </p:sp>
    </p:spTree>
    <p:extLst>
      <p:ext uri="{BB962C8B-B14F-4D97-AF65-F5344CB8AC3E}">
        <p14:creationId xmlns:p14="http://schemas.microsoft.com/office/powerpoint/2010/main" val="213007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Document the exact location where the incident occurred. Scramble area, walk-in fridge, manager’s office, prep area etc. </a:t>
            </a:r>
          </a:p>
        </p:txBody>
      </p:sp>
      <p:sp>
        <p:nvSpPr>
          <p:cNvPr id="4" name="Slide Number Placeholder 3"/>
          <p:cNvSpPr>
            <a:spLocks noGrp="1"/>
          </p:cNvSpPr>
          <p:nvPr>
            <p:ph type="sldNum" sz="quarter" idx="5"/>
          </p:nvPr>
        </p:nvSpPr>
        <p:spPr/>
        <p:txBody>
          <a:bodyPr/>
          <a:lstStyle/>
          <a:p>
            <a:fld id="{D516E0BC-51EE-4218-A209-CC610A508EDD}" type="slidenum">
              <a:rPr lang="en-US" smtClean="0"/>
              <a:t>25</a:t>
            </a:fld>
            <a:endParaRPr lang="en-US"/>
          </a:p>
        </p:txBody>
      </p:sp>
    </p:spTree>
    <p:extLst>
      <p:ext uri="{BB962C8B-B14F-4D97-AF65-F5344CB8AC3E}">
        <p14:creationId xmlns:p14="http://schemas.microsoft.com/office/powerpoint/2010/main" val="3773589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b="1">
                <a:solidFill>
                  <a:schemeClr val="bg1"/>
                </a:solidFill>
              </a:rPr>
              <a:t>When</a:t>
            </a:r>
            <a:r>
              <a:rPr lang="en-US">
                <a:solidFill>
                  <a:schemeClr val="bg1"/>
                </a:solidFill>
              </a:rPr>
              <a:t>: Specific date and time, ex. 01/27/21 at 10 am</a:t>
            </a:r>
          </a:p>
          <a:p>
            <a:endParaRPr lang="en-US"/>
          </a:p>
        </p:txBody>
      </p:sp>
      <p:sp>
        <p:nvSpPr>
          <p:cNvPr id="4" name="Slide Number Placeholder 3"/>
          <p:cNvSpPr>
            <a:spLocks noGrp="1"/>
          </p:cNvSpPr>
          <p:nvPr>
            <p:ph type="sldNum" sz="quarter" idx="5"/>
          </p:nvPr>
        </p:nvSpPr>
        <p:spPr/>
        <p:txBody>
          <a:bodyPr/>
          <a:lstStyle/>
          <a:p>
            <a:fld id="{D516E0BC-51EE-4218-A209-CC610A508EDD}" type="slidenum">
              <a:rPr lang="en-US" smtClean="0"/>
              <a:t>26</a:t>
            </a:fld>
            <a:endParaRPr lang="en-US"/>
          </a:p>
        </p:txBody>
      </p:sp>
    </p:spTree>
    <p:extLst>
      <p:ext uri="{BB962C8B-B14F-4D97-AF65-F5344CB8AC3E}">
        <p14:creationId xmlns:p14="http://schemas.microsoft.com/office/powerpoint/2010/main" val="405627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a:solidFill>
                  <a:schemeClr val="bg1"/>
                </a:solidFill>
              </a:rPr>
              <a:t>How: How did behavior impact cafeteria operations? </a:t>
            </a:r>
            <a:endParaRPr lang="en-US"/>
          </a:p>
        </p:txBody>
      </p:sp>
      <p:sp>
        <p:nvSpPr>
          <p:cNvPr id="4" name="Slide Number Placeholder 3"/>
          <p:cNvSpPr>
            <a:spLocks noGrp="1"/>
          </p:cNvSpPr>
          <p:nvPr>
            <p:ph type="sldNum" sz="quarter" idx="5"/>
          </p:nvPr>
        </p:nvSpPr>
        <p:spPr/>
        <p:txBody>
          <a:bodyPr/>
          <a:lstStyle/>
          <a:p>
            <a:fld id="{D516E0BC-51EE-4218-A209-CC610A508EDD}" type="slidenum">
              <a:rPr lang="en-US" smtClean="0"/>
              <a:t>27</a:t>
            </a:fld>
            <a:endParaRPr lang="en-US"/>
          </a:p>
        </p:txBody>
      </p:sp>
    </p:spTree>
    <p:extLst>
      <p:ext uri="{BB962C8B-B14F-4D97-AF65-F5344CB8AC3E}">
        <p14:creationId xmlns:p14="http://schemas.microsoft.com/office/powerpoint/2010/main" val="403303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a:solidFill>
                  <a:schemeClr val="bg1"/>
                </a:solidFill>
              </a:rPr>
              <a:t>How: If necessary, what will be done going forward to prevent this incident from reoccurring </a:t>
            </a:r>
          </a:p>
        </p:txBody>
      </p:sp>
      <p:sp>
        <p:nvSpPr>
          <p:cNvPr id="4" name="Slide Number Placeholder 3"/>
          <p:cNvSpPr>
            <a:spLocks noGrp="1"/>
          </p:cNvSpPr>
          <p:nvPr>
            <p:ph type="sldNum" sz="quarter" idx="5"/>
          </p:nvPr>
        </p:nvSpPr>
        <p:spPr/>
        <p:txBody>
          <a:bodyPr/>
          <a:lstStyle/>
          <a:p>
            <a:fld id="{D516E0BC-51EE-4218-A209-CC610A508EDD}" type="slidenum">
              <a:rPr lang="en-US" smtClean="0"/>
              <a:t>28</a:t>
            </a:fld>
            <a:endParaRPr lang="en-US"/>
          </a:p>
        </p:txBody>
      </p:sp>
    </p:spTree>
    <p:extLst>
      <p:ext uri="{BB962C8B-B14F-4D97-AF65-F5344CB8AC3E}">
        <p14:creationId xmlns:p14="http://schemas.microsoft.com/office/powerpoint/2010/main" val="299212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a:solidFill>
                  <a:schemeClr val="bg1"/>
                </a:solidFill>
              </a:rPr>
              <a:t>Use the 4ws and How blank form to ensure you write a detailed report. </a:t>
            </a:r>
          </a:p>
        </p:txBody>
      </p:sp>
      <p:sp>
        <p:nvSpPr>
          <p:cNvPr id="4" name="Slide Number Placeholder 3"/>
          <p:cNvSpPr>
            <a:spLocks noGrp="1"/>
          </p:cNvSpPr>
          <p:nvPr>
            <p:ph type="sldNum" sz="quarter" idx="5"/>
          </p:nvPr>
        </p:nvSpPr>
        <p:spPr/>
        <p:txBody>
          <a:bodyPr/>
          <a:lstStyle/>
          <a:p>
            <a:fld id="{D516E0BC-51EE-4218-A209-CC610A508EDD}" type="slidenum">
              <a:rPr lang="en-US" smtClean="0"/>
              <a:t>29</a:t>
            </a:fld>
            <a:endParaRPr lang="en-US"/>
          </a:p>
        </p:txBody>
      </p:sp>
    </p:spTree>
    <p:extLst>
      <p:ext uri="{BB962C8B-B14F-4D97-AF65-F5344CB8AC3E}">
        <p14:creationId xmlns:p14="http://schemas.microsoft.com/office/powerpoint/2010/main" val="159548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1"/>
              <a:t>PLACEHOLDER</a:t>
            </a:r>
          </a:p>
        </p:txBody>
      </p:sp>
      <p:sp>
        <p:nvSpPr>
          <p:cNvPr id="4" name="Slide Number Placeholder 3"/>
          <p:cNvSpPr>
            <a:spLocks noGrp="1"/>
          </p:cNvSpPr>
          <p:nvPr>
            <p:ph type="sldNum" sz="quarter" idx="10"/>
          </p:nvPr>
        </p:nvSpPr>
        <p:spPr/>
        <p:txBody>
          <a:bodyPr/>
          <a:lstStyle/>
          <a:p>
            <a:fld id="{D516E0BC-51EE-4218-A209-CC610A508EDD}" type="slidenum">
              <a:rPr lang="en-US" smtClean="0"/>
              <a:t>3</a:t>
            </a:fld>
            <a:endParaRPr lang="en-US"/>
          </a:p>
        </p:txBody>
      </p:sp>
    </p:spTree>
    <p:extLst>
      <p:ext uri="{BB962C8B-B14F-4D97-AF65-F5344CB8AC3E}">
        <p14:creationId xmlns:p14="http://schemas.microsoft.com/office/powerpoint/2010/main" val="1772873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a:solidFill>
                  <a:schemeClr val="bg1"/>
                </a:solidFill>
              </a:rPr>
              <a:t>Use the 4ws and How blank form to ensure you write a detailed report. </a:t>
            </a:r>
          </a:p>
        </p:txBody>
      </p:sp>
      <p:sp>
        <p:nvSpPr>
          <p:cNvPr id="4" name="Slide Number Placeholder 3"/>
          <p:cNvSpPr>
            <a:spLocks noGrp="1"/>
          </p:cNvSpPr>
          <p:nvPr>
            <p:ph type="sldNum" sz="quarter" idx="5"/>
          </p:nvPr>
        </p:nvSpPr>
        <p:spPr/>
        <p:txBody>
          <a:bodyPr/>
          <a:lstStyle/>
          <a:p>
            <a:fld id="{D516E0BC-51EE-4218-A209-CC610A508EDD}" type="slidenum">
              <a:rPr lang="en-US" smtClean="0"/>
              <a:t>30</a:t>
            </a:fld>
            <a:endParaRPr lang="en-US"/>
          </a:p>
        </p:txBody>
      </p:sp>
    </p:spTree>
    <p:extLst>
      <p:ext uri="{BB962C8B-B14F-4D97-AF65-F5344CB8AC3E}">
        <p14:creationId xmlns:p14="http://schemas.microsoft.com/office/powerpoint/2010/main" val="3956299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dirty="0"/>
              <a:t>TELL: </a:t>
            </a:r>
            <a:r>
              <a:rPr lang="en-US" dirty="0">
                <a:solidFill>
                  <a:srgbClr val="000000"/>
                </a:solidFill>
              </a:rPr>
              <a:t>Read slide. Generalizations must be avoided, and misbehavior clearly identified.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E1CF3-EFB9-4F0E-BD92-93E3A0D106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7549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a:t>Read Slide</a:t>
            </a:r>
            <a:endParaRPr lang="en-US"/>
          </a:p>
        </p:txBody>
      </p:sp>
      <p:sp>
        <p:nvSpPr>
          <p:cNvPr id="4" name="Slide Number Placeholder 3"/>
          <p:cNvSpPr>
            <a:spLocks noGrp="1"/>
          </p:cNvSpPr>
          <p:nvPr>
            <p:ph type="sldNum" sz="quarter" idx="10"/>
          </p:nvPr>
        </p:nvSpPr>
        <p:spPr/>
        <p:txBody>
          <a:bodyPr/>
          <a:lstStyle/>
          <a:p>
            <a:fld id="{71AE1CF3-EFB9-4F0E-BD92-93E3A0D106DE}" type="slidenum">
              <a:rPr lang="en-US" smtClean="0"/>
              <a:t>32</a:t>
            </a:fld>
            <a:endParaRPr lang="en-US"/>
          </a:p>
        </p:txBody>
      </p:sp>
    </p:spTree>
    <p:extLst>
      <p:ext uri="{BB962C8B-B14F-4D97-AF65-F5344CB8AC3E}">
        <p14:creationId xmlns:p14="http://schemas.microsoft.com/office/powerpoint/2010/main" val="3560562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a:t>Timer will automatically start</a:t>
            </a:r>
            <a:endParaRPr lang="en-US"/>
          </a:p>
          <a:p>
            <a:endParaRPr lang="en-US"/>
          </a:p>
        </p:txBody>
      </p:sp>
      <p:sp>
        <p:nvSpPr>
          <p:cNvPr id="4" name="Slide Number Placeholder 3"/>
          <p:cNvSpPr>
            <a:spLocks noGrp="1"/>
          </p:cNvSpPr>
          <p:nvPr>
            <p:ph type="sldNum" sz="quarter" idx="10"/>
          </p:nvPr>
        </p:nvSpPr>
        <p:spPr/>
        <p:txBody>
          <a:bodyPr/>
          <a:lstStyle/>
          <a:p>
            <a:fld id="{71AE1CF3-EFB9-4F0E-BD92-93E3A0D106DE}" type="slidenum">
              <a:rPr lang="en-US" smtClean="0"/>
              <a:t>33</a:t>
            </a:fld>
            <a:endParaRPr lang="en-US"/>
          </a:p>
        </p:txBody>
      </p:sp>
    </p:spTree>
    <p:extLst>
      <p:ext uri="{BB962C8B-B14F-4D97-AF65-F5344CB8AC3E}">
        <p14:creationId xmlns:p14="http://schemas.microsoft.com/office/powerpoint/2010/main" val="515249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a:t>Read each example and then click. Answer choices will appear. </a:t>
            </a:r>
          </a:p>
          <a:p>
            <a:pPr>
              <a:spcAft>
                <a:spcPts val="1000"/>
              </a:spcAft>
            </a:pPr>
            <a:r>
              <a:rPr lang="en-US"/>
              <a:t>Generalizations such as these statements must be avoided at all times when documenting a behavior that needs to be addressed.  These generalizations are too vague and do not give any indication of the behavior that the manager is trying to change or improve. </a:t>
            </a:r>
          </a:p>
          <a:p>
            <a:endParaRPr lang="en-US"/>
          </a:p>
        </p:txBody>
      </p:sp>
      <p:sp>
        <p:nvSpPr>
          <p:cNvPr id="4" name="Slide Number Placeholder 3"/>
          <p:cNvSpPr>
            <a:spLocks noGrp="1"/>
          </p:cNvSpPr>
          <p:nvPr>
            <p:ph type="sldNum" sz="quarter" idx="10"/>
          </p:nvPr>
        </p:nvSpPr>
        <p:spPr/>
        <p:txBody>
          <a:bodyPr/>
          <a:lstStyle/>
          <a:p>
            <a:fld id="{71AE1CF3-EFB9-4F0E-BD92-93E3A0D106DE}" type="slidenum">
              <a:rPr lang="en-US" smtClean="0"/>
              <a:t>34</a:t>
            </a:fld>
            <a:endParaRPr lang="en-US"/>
          </a:p>
        </p:txBody>
      </p:sp>
    </p:spTree>
    <p:extLst>
      <p:ext uri="{BB962C8B-B14F-4D97-AF65-F5344CB8AC3E}">
        <p14:creationId xmlns:p14="http://schemas.microsoft.com/office/powerpoint/2010/main" val="3882909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TELL:</a:t>
            </a:r>
            <a:r>
              <a:rPr lang="en-US" b="0" baseline="0"/>
              <a:t> The 4 W’s are When, Who, Where, and ________</a:t>
            </a:r>
          </a:p>
          <a:p>
            <a:r>
              <a:rPr lang="en-US" b="0" baseline="0"/>
              <a:t>ANSWER: What. </a:t>
            </a:r>
            <a:endParaRPr lang="en-US"/>
          </a:p>
          <a:p>
            <a:endParaRPr lang="en-US" b="0" baseline="0"/>
          </a:p>
        </p:txBody>
      </p:sp>
      <p:sp>
        <p:nvSpPr>
          <p:cNvPr id="4" name="Slide Number Placeholder 3"/>
          <p:cNvSpPr>
            <a:spLocks noGrp="1"/>
          </p:cNvSpPr>
          <p:nvPr>
            <p:ph type="sldNum" sz="quarter" idx="10"/>
          </p:nvPr>
        </p:nvSpPr>
        <p:spPr/>
        <p:txBody>
          <a:bodyPr/>
          <a:lstStyle/>
          <a:p>
            <a:fld id="{D516E0BC-51EE-4218-A209-CC610A508EDD}" type="slidenum">
              <a:rPr lang="en-US" smtClean="0"/>
              <a:t>35</a:t>
            </a:fld>
            <a:endParaRPr lang="en-US"/>
          </a:p>
        </p:txBody>
      </p:sp>
    </p:spTree>
    <p:extLst>
      <p:ext uri="{BB962C8B-B14F-4D97-AF65-F5344CB8AC3E}">
        <p14:creationId xmlns:p14="http://schemas.microsoft.com/office/powerpoint/2010/main" val="3296819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1"/>
              <a:t>PLACEHOLDER</a:t>
            </a:r>
          </a:p>
        </p:txBody>
      </p:sp>
      <p:sp>
        <p:nvSpPr>
          <p:cNvPr id="4" name="Slide Number Placeholder 3"/>
          <p:cNvSpPr>
            <a:spLocks noGrp="1"/>
          </p:cNvSpPr>
          <p:nvPr>
            <p:ph type="sldNum" sz="quarter" idx="10"/>
          </p:nvPr>
        </p:nvSpPr>
        <p:spPr/>
        <p:txBody>
          <a:bodyPr/>
          <a:lstStyle/>
          <a:p>
            <a:fld id="{D516E0BC-51EE-4218-A209-CC610A508EDD}" type="slidenum">
              <a:rPr lang="en-US" smtClean="0"/>
              <a:t>36</a:t>
            </a:fld>
            <a:endParaRPr lang="en-US"/>
          </a:p>
        </p:txBody>
      </p:sp>
    </p:spTree>
    <p:extLst>
      <p:ext uri="{BB962C8B-B14F-4D97-AF65-F5344CB8AC3E}">
        <p14:creationId xmlns:p14="http://schemas.microsoft.com/office/powerpoint/2010/main" val="3391714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Congratul</a:t>
            </a:r>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38</a:t>
            </a:fld>
            <a:endParaRPr lang="en-US"/>
          </a:p>
        </p:txBody>
      </p:sp>
    </p:spTree>
    <p:extLst>
      <p:ext uri="{BB962C8B-B14F-4D97-AF65-F5344CB8AC3E}">
        <p14:creationId xmlns:p14="http://schemas.microsoft.com/office/powerpoint/2010/main" val="850798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1"/>
              <a:t>PLACEHOLDER</a:t>
            </a:r>
          </a:p>
        </p:txBody>
      </p:sp>
      <p:sp>
        <p:nvSpPr>
          <p:cNvPr id="4" name="Slide Number Placeholder 3"/>
          <p:cNvSpPr>
            <a:spLocks noGrp="1"/>
          </p:cNvSpPr>
          <p:nvPr>
            <p:ph type="sldNum" sz="quarter" idx="10"/>
          </p:nvPr>
        </p:nvSpPr>
        <p:spPr/>
        <p:txBody>
          <a:bodyPr/>
          <a:lstStyle/>
          <a:p>
            <a:fld id="{D516E0BC-51EE-4218-A209-CC610A508EDD}" type="slidenum">
              <a:rPr lang="en-US" smtClean="0"/>
              <a:t>44</a:t>
            </a:fld>
            <a:endParaRPr lang="en-US"/>
          </a:p>
        </p:txBody>
      </p:sp>
    </p:spTree>
    <p:extLst>
      <p:ext uri="{BB962C8B-B14F-4D97-AF65-F5344CB8AC3E}">
        <p14:creationId xmlns:p14="http://schemas.microsoft.com/office/powerpoint/2010/main" val="1615405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baseline="0"/>
              <a:t>We often do not bring up our handbook until a disciplinary issue arrives. Don’t set your team up for failure. Set them up for success by equipping them with the knowledge and tools they need to accurately do their job. </a:t>
            </a:r>
            <a:endParaRPr lang="en-US"/>
          </a:p>
        </p:txBody>
      </p:sp>
      <p:sp>
        <p:nvSpPr>
          <p:cNvPr id="4" name="Slide Number Placeholder 3"/>
          <p:cNvSpPr>
            <a:spLocks noGrp="1"/>
          </p:cNvSpPr>
          <p:nvPr>
            <p:ph type="sldNum" sz="quarter" idx="10"/>
          </p:nvPr>
        </p:nvSpPr>
        <p:spPr/>
        <p:txBody>
          <a:bodyPr/>
          <a:lstStyle/>
          <a:p>
            <a:fld id="{D516E0BC-51EE-4218-A209-CC610A508EDD}" type="slidenum">
              <a:rPr lang="en-US" smtClean="0"/>
              <a:t>45</a:t>
            </a:fld>
            <a:endParaRPr lang="en-US"/>
          </a:p>
        </p:txBody>
      </p:sp>
    </p:spTree>
    <p:extLst>
      <p:ext uri="{BB962C8B-B14F-4D97-AF65-F5344CB8AC3E}">
        <p14:creationId xmlns:p14="http://schemas.microsoft.com/office/powerpoint/2010/main" val="85771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participants to share what motivates them. Is it being yelled at, straight talk, gentle encouragement? </a:t>
            </a:r>
          </a:p>
        </p:txBody>
      </p:sp>
      <p:sp>
        <p:nvSpPr>
          <p:cNvPr id="4" name="Slide Number Placeholder 3"/>
          <p:cNvSpPr>
            <a:spLocks noGrp="1"/>
          </p:cNvSpPr>
          <p:nvPr>
            <p:ph type="sldNum" sz="quarter" idx="5"/>
          </p:nvPr>
        </p:nvSpPr>
        <p:spPr/>
        <p:txBody>
          <a:bodyPr/>
          <a:lstStyle/>
          <a:p>
            <a:fld id="{D516E0BC-51EE-4218-A209-CC610A508EDD}" type="slidenum">
              <a:rPr lang="en-US" smtClean="0"/>
              <a:t>4</a:t>
            </a:fld>
            <a:endParaRPr lang="en-US"/>
          </a:p>
        </p:txBody>
      </p:sp>
    </p:spTree>
    <p:extLst>
      <p:ext uri="{BB962C8B-B14F-4D97-AF65-F5344CB8AC3E}">
        <p14:creationId xmlns:p14="http://schemas.microsoft.com/office/powerpoint/2010/main" val="184972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a:t>TELL: Clearly set</a:t>
            </a:r>
            <a:r>
              <a:rPr lang="en-US"/>
              <a:t> expectations right from the start!</a:t>
            </a:r>
            <a:r>
              <a:rPr lang="en-US" baseline="0"/>
              <a:t> </a:t>
            </a:r>
            <a:r>
              <a:rPr lang="en-US"/>
              <a:t>Review the Food Services Division’s Employee Handbook with every employee.  This should be done at the start of every school</a:t>
            </a:r>
            <a:r>
              <a:rPr lang="en-US" baseline="0"/>
              <a:t> year.  </a:t>
            </a:r>
            <a:r>
              <a:rPr lang="en-US"/>
              <a:t>Review orientation checklist with newly hired, promoted, transferred employee.</a:t>
            </a:r>
            <a:r>
              <a:rPr lang="en-US" baseline="0"/>
              <a:t> </a:t>
            </a:r>
            <a:r>
              <a:rPr lang="en-US" b="1" baseline="0"/>
              <a:t>Remember, even if an employee has been with the district for 20 years and is transferred to your location, you must still review the Employee Handbook with all regular employees who are at your school and refresh annually!</a:t>
            </a:r>
            <a:endParaRPr lang="en-US" b="1"/>
          </a:p>
          <a:p>
            <a:endParaRPr lang="en-US" b="1"/>
          </a:p>
          <a:p>
            <a:endParaRPr lang="en-US"/>
          </a:p>
          <a:p>
            <a:endParaRPr lang="en-US" b="0" baseline="0"/>
          </a:p>
        </p:txBody>
      </p:sp>
      <p:sp>
        <p:nvSpPr>
          <p:cNvPr id="4" name="Slide Number Placeholder 3"/>
          <p:cNvSpPr>
            <a:spLocks noGrp="1"/>
          </p:cNvSpPr>
          <p:nvPr>
            <p:ph type="sldNum" sz="quarter" idx="10"/>
          </p:nvPr>
        </p:nvSpPr>
        <p:spPr/>
        <p:txBody>
          <a:bodyPr/>
          <a:lstStyle/>
          <a:p>
            <a:fld id="{D516E0BC-51EE-4218-A209-CC610A508EDD}" type="slidenum">
              <a:rPr lang="en-US" smtClean="0"/>
              <a:t>46</a:t>
            </a:fld>
            <a:endParaRPr lang="en-US"/>
          </a:p>
        </p:txBody>
      </p:sp>
    </p:spTree>
    <p:extLst>
      <p:ext uri="{BB962C8B-B14F-4D97-AF65-F5344CB8AC3E}">
        <p14:creationId xmlns:p14="http://schemas.microsoft.com/office/powerpoint/2010/main" val="184744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0"/>
              <a:t>Review slide. Say ”Consult your AFSS/HR”. Explain that nothing on this list is actual discipline and is only correction. We are not required to go in the order listed. Use example of an employee argument that leads to them getting in each others faces. Ask class which type of correction they would use?   </a:t>
            </a:r>
          </a:p>
        </p:txBody>
      </p:sp>
      <p:sp>
        <p:nvSpPr>
          <p:cNvPr id="4" name="Slide Number Placeholder 3"/>
          <p:cNvSpPr>
            <a:spLocks noGrp="1"/>
          </p:cNvSpPr>
          <p:nvPr>
            <p:ph type="sldNum" sz="quarter" idx="10"/>
          </p:nvPr>
        </p:nvSpPr>
        <p:spPr/>
        <p:txBody>
          <a:bodyPr/>
          <a:lstStyle/>
          <a:p>
            <a:fld id="{D516E0BC-51EE-4218-A209-CC610A508EDD}" type="slidenum">
              <a:rPr lang="en-US" smtClean="0"/>
              <a:t>47</a:t>
            </a:fld>
            <a:endParaRPr lang="en-US"/>
          </a:p>
        </p:txBody>
      </p:sp>
    </p:spTree>
    <p:extLst>
      <p:ext uri="{BB962C8B-B14F-4D97-AF65-F5344CB8AC3E}">
        <p14:creationId xmlns:p14="http://schemas.microsoft.com/office/powerpoint/2010/main" val="184744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a:t>TELL:</a:t>
            </a:r>
            <a:r>
              <a:rPr lang="en-US" b="0" baseline="0"/>
              <a:t>  </a:t>
            </a:r>
            <a:r>
              <a:rPr lang="en-US"/>
              <a:t>Now let’s move on and discuss incident logs.  </a:t>
            </a:r>
            <a:r>
              <a:rPr lang="en-US" b="1"/>
              <a:t> </a:t>
            </a:r>
            <a:r>
              <a:rPr lang="en-US"/>
              <a:t>An incident log is not a disciplinary document, but a training tool used to identify errors in the employee’s performance or behavior and provide coaching and counseling for corrective action. Incident logs are used to document problems in your cafeteria and concerns about performance  It is a record </a:t>
            </a:r>
            <a:r>
              <a:rPr lang="en-US">
                <a:solidFill>
                  <a:srgbClr val="000000"/>
                </a:solidFill>
              </a:rPr>
              <a:t>of counseling for both informal and verbal counseling. </a:t>
            </a:r>
          </a:p>
          <a:p>
            <a:pPr>
              <a:spcAft>
                <a:spcPts val="1000"/>
              </a:spcAft>
            </a:pPr>
            <a:endParaRPr lang="en-US">
              <a:solidFill>
                <a:srgbClr val="000000"/>
              </a:solidFill>
            </a:endParaRPr>
          </a:p>
          <a:p>
            <a:pPr>
              <a:spcAft>
                <a:spcPts val="1000"/>
              </a:spcAft>
            </a:pPr>
            <a:r>
              <a:rPr lang="en-US">
                <a:solidFill>
                  <a:srgbClr val="000000"/>
                </a:solidFill>
              </a:rPr>
              <a:t>Please </a:t>
            </a:r>
            <a:r>
              <a:rPr lang="en-US"/>
              <a:t>Note: With no evidence of counseling, it will be difficult to impose discipline in the future.</a:t>
            </a:r>
          </a:p>
          <a:p>
            <a:endParaRPr lang="en-US" b="1"/>
          </a:p>
        </p:txBody>
      </p:sp>
      <p:sp>
        <p:nvSpPr>
          <p:cNvPr id="4" name="Slide Number Placeholder 3"/>
          <p:cNvSpPr>
            <a:spLocks noGrp="1"/>
          </p:cNvSpPr>
          <p:nvPr>
            <p:ph type="sldNum" sz="quarter" idx="10"/>
          </p:nvPr>
        </p:nvSpPr>
        <p:spPr/>
        <p:txBody>
          <a:bodyPr/>
          <a:lstStyle/>
          <a:p>
            <a:fld id="{D516E0BC-51EE-4218-A209-CC610A508EDD}" type="slidenum">
              <a:rPr lang="en-US" smtClean="0"/>
              <a:t>48</a:t>
            </a:fld>
            <a:endParaRPr lang="en-US"/>
          </a:p>
        </p:txBody>
      </p:sp>
    </p:spTree>
    <p:extLst>
      <p:ext uri="{BB962C8B-B14F-4D97-AF65-F5344CB8AC3E}">
        <p14:creationId xmlns:p14="http://schemas.microsoft.com/office/powerpoint/2010/main" val="1120922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spcAft>
                <a:spcPts val="1000"/>
              </a:spcAft>
              <a:defRPr/>
            </a:pPr>
            <a:r>
              <a:rPr lang="en-US" b="1"/>
              <a:t>TELL: </a:t>
            </a:r>
            <a:r>
              <a:rPr lang="en-US"/>
              <a:t>Incident Logs are issued when the following types of incidents occur in the cafeteria:</a:t>
            </a:r>
            <a:r>
              <a:rPr lang="en-US" baseline="0"/>
              <a:t> </a:t>
            </a:r>
            <a:r>
              <a:rPr lang="en-US"/>
              <a:t>Dereliction of Duty</a:t>
            </a:r>
            <a:r>
              <a:rPr lang="en-US" baseline="0"/>
              <a:t>-</a:t>
            </a:r>
            <a:r>
              <a:rPr lang="en-US"/>
              <a:t>Failure to follow directions, rules or procedures. </a:t>
            </a:r>
            <a:r>
              <a:rPr lang="en-US" baseline="0"/>
              <a:t>An example could be a</a:t>
            </a:r>
            <a:r>
              <a:rPr lang="en-US"/>
              <a:t>n employee</a:t>
            </a:r>
            <a:r>
              <a:rPr lang="en-US" baseline="0"/>
              <a:t> failing to take the temperature of the chicken before lunch service. Failure to complete an assignment-could be when an employee fails to put away grocery/staples as assigned on her work schedule. Abandoning your post- Leaving your designated post to do something you were not directed to do or just to be missing from your post without good reason. </a:t>
            </a:r>
          </a:p>
          <a:p>
            <a:endParaRPr lang="en-US" baseline="0"/>
          </a:p>
        </p:txBody>
      </p:sp>
      <p:sp>
        <p:nvSpPr>
          <p:cNvPr id="4" name="Slide Number Placeholder 3"/>
          <p:cNvSpPr>
            <a:spLocks noGrp="1"/>
          </p:cNvSpPr>
          <p:nvPr>
            <p:ph type="sldNum" sz="quarter" idx="10"/>
          </p:nvPr>
        </p:nvSpPr>
        <p:spPr/>
        <p:txBody>
          <a:bodyPr/>
          <a:lstStyle/>
          <a:p>
            <a:fld id="{D516E0BC-51EE-4218-A209-CC610A508EDD}" type="slidenum">
              <a:rPr lang="en-US" smtClean="0"/>
              <a:t>50</a:t>
            </a:fld>
            <a:endParaRPr lang="en-US"/>
          </a:p>
        </p:txBody>
      </p:sp>
    </p:spTree>
    <p:extLst>
      <p:ext uri="{BB962C8B-B14F-4D97-AF65-F5344CB8AC3E}">
        <p14:creationId xmlns:p14="http://schemas.microsoft.com/office/powerpoint/2010/main" val="2584291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baseline="0"/>
              <a:t>TELL: </a:t>
            </a:r>
            <a:r>
              <a:rPr lang="en-US"/>
              <a:t>An Incident Log can be issued by an employee in a supervisory position such as: Food Services Manager,</a:t>
            </a:r>
            <a:r>
              <a:rPr lang="en-US" baseline="0"/>
              <a:t> </a:t>
            </a:r>
            <a:r>
              <a:rPr lang="en-US"/>
              <a:t>Senior Food Services Worker,</a:t>
            </a:r>
            <a:r>
              <a:rPr lang="en-US" baseline="0"/>
              <a:t> </a:t>
            </a:r>
            <a:r>
              <a:rPr lang="en-US"/>
              <a:t>Area Food Services Supervisor,</a:t>
            </a:r>
            <a:r>
              <a:rPr lang="en-US" baseline="0"/>
              <a:t> and </a:t>
            </a:r>
            <a:r>
              <a:rPr lang="en-US"/>
              <a:t>Human Resources Personnel.</a:t>
            </a:r>
            <a:r>
              <a:rPr lang="en-US" baseline="0"/>
              <a:t> </a:t>
            </a:r>
            <a:r>
              <a:rPr lang="en-US" b="0"/>
              <a:t>Note: This </a:t>
            </a:r>
            <a:r>
              <a:rPr lang="en-US"/>
              <a:t>document is confidential and not to be shared with other employees in the cafeteria. </a:t>
            </a:r>
          </a:p>
          <a:p>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51</a:t>
            </a:fld>
            <a:endParaRPr lang="en-US"/>
          </a:p>
        </p:txBody>
      </p:sp>
    </p:spTree>
    <p:extLst>
      <p:ext uri="{BB962C8B-B14F-4D97-AF65-F5344CB8AC3E}">
        <p14:creationId xmlns:p14="http://schemas.microsoft.com/office/powerpoint/2010/main" val="39568642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for each answer. Date, name and description are all vague. </a:t>
            </a:r>
          </a:p>
        </p:txBody>
      </p:sp>
      <p:sp>
        <p:nvSpPr>
          <p:cNvPr id="4" name="Slide Number Placeholder 3"/>
          <p:cNvSpPr>
            <a:spLocks noGrp="1"/>
          </p:cNvSpPr>
          <p:nvPr>
            <p:ph type="sldNum" sz="quarter" idx="5"/>
          </p:nvPr>
        </p:nvSpPr>
        <p:spPr/>
        <p:txBody>
          <a:bodyPr/>
          <a:lstStyle/>
          <a:p>
            <a:fld id="{D516E0BC-51EE-4218-A209-CC610A508EDD}" type="slidenum">
              <a:rPr lang="en-US" smtClean="0"/>
              <a:t>53</a:t>
            </a:fld>
            <a:endParaRPr lang="en-US"/>
          </a:p>
        </p:txBody>
      </p:sp>
    </p:spTree>
    <p:extLst>
      <p:ext uri="{BB962C8B-B14F-4D97-AF65-F5344CB8AC3E}">
        <p14:creationId xmlns:p14="http://schemas.microsoft.com/office/powerpoint/2010/main" val="17870196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a:solidFill>
                  <a:schemeClr val="bg1"/>
                </a:solidFill>
              </a:rPr>
              <a:t>Giving an employee incident log after incident log in a short time frame is harassment.</a:t>
            </a:r>
          </a:p>
          <a:p>
            <a:endParaRPr lang="en-US"/>
          </a:p>
        </p:txBody>
      </p:sp>
      <p:sp>
        <p:nvSpPr>
          <p:cNvPr id="4" name="Slide Number Placeholder 3"/>
          <p:cNvSpPr>
            <a:spLocks noGrp="1"/>
          </p:cNvSpPr>
          <p:nvPr>
            <p:ph type="sldNum" sz="quarter" idx="5"/>
          </p:nvPr>
        </p:nvSpPr>
        <p:spPr/>
        <p:txBody>
          <a:bodyPr/>
          <a:lstStyle/>
          <a:p>
            <a:fld id="{D516E0BC-51EE-4218-A209-CC610A508EDD}" type="slidenum">
              <a:rPr lang="en-US" smtClean="0"/>
              <a:t>55</a:t>
            </a:fld>
            <a:endParaRPr lang="en-US"/>
          </a:p>
        </p:txBody>
      </p:sp>
    </p:spTree>
    <p:extLst>
      <p:ext uri="{BB962C8B-B14F-4D97-AF65-F5344CB8AC3E}">
        <p14:creationId xmlns:p14="http://schemas.microsoft.com/office/powerpoint/2010/main" val="24051780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will automatically play</a:t>
            </a:r>
          </a:p>
        </p:txBody>
      </p:sp>
      <p:sp>
        <p:nvSpPr>
          <p:cNvPr id="4" name="Slide Number Placeholder 3"/>
          <p:cNvSpPr>
            <a:spLocks noGrp="1"/>
          </p:cNvSpPr>
          <p:nvPr>
            <p:ph type="sldNum" sz="quarter" idx="5"/>
          </p:nvPr>
        </p:nvSpPr>
        <p:spPr/>
        <p:txBody>
          <a:bodyPr/>
          <a:lstStyle/>
          <a:p>
            <a:fld id="{D516E0BC-51EE-4218-A209-CC610A508EDD}" type="slidenum">
              <a:rPr lang="en-US" smtClean="0"/>
              <a:t>59</a:t>
            </a:fld>
            <a:endParaRPr lang="en-US"/>
          </a:p>
        </p:txBody>
      </p:sp>
    </p:spTree>
    <p:extLst>
      <p:ext uri="{BB962C8B-B14F-4D97-AF65-F5344CB8AC3E}">
        <p14:creationId xmlns:p14="http://schemas.microsoft.com/office/powerpoint/2010/main" val="664991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baseline="0"/>
              <a:t>Read the slide. Click after each box.</a:t>
            </a:r>
            <a:endParaRPr lang="en-US">
              <a:solidFill>
                <a:srgbClr val="000000"/>
              </a:solidFill>
            </a:endParaRPr>
          </a:p>
          <a:p>
            <a:endParaRPr lang="en-US" b="1" baseline="0"/>
          </a:p>
        </p:txBody>
      </p:sp>
      <p:sp>
        <p:nvSpPr>
          <p:cNvPr id="4" name="Slide Number Placeholder 3"/>
          <p:cNvSpPr>
            <a:spLocks noGrp="1"/>
          </p:cNvSpPr>
          <p:nvPr>
            <p:ph type="sldNum" sz="quarter" idx="10"/>
          </p:nvPr>
        </p:nvSpPr>
        <p:spPr/>
        <p:txBody>
          <a:bodyPr/>
          <a:lstStyle/>
          <a:p>
            <a:fld id="{71AE1CF3-EFB9-4F0E-BD92-93E3A0D106DE}" type="slidenum">
              <a:rPr lang="en-US" smtClean="0"/>
              <a:t>61</a:t>
            </a:fld>
            <a:endParaRPr lang="en-US"/>
          </a:p>
        </p:txBody>
      </p:sp>
    </p:spTree>
    <p:extLst>
      <p:ext uri="{BB962C8B-B14F-4D97-AF65-F5344CB8AC3E}">
        <p14:creationId xmlns:p14="http://schemas.microsoft.com/office/powerpoint/2010/main" val="1530229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baseline="0"/>
              <a:t>Read the slide. Click after each box.</a:t>
            </a:r>
            <a:endParaRPr lang="en-US">
              <a:solidFill>
                <a:srgbClr val="000000"/>
              </a:solidFill>
            </a:endParaRPr>
          </a:p>
          <a:p>
            <a:endParaRPr lang="en-US" b="1" baseline="0"/>
          </a:p>
        </p:txBody>
      </p:sp>
      <p:sp>
        <p:nvSpPr>
          <p:cNvPr id="4" name="Slide Number Placeholder 3"/>
          <p:cNvSpPr>
            <a:spLocks noGrp="1"/>
          </p:cNvSpPr>
          <p:nvPr>
            <p:ph type="sldNum" sz="quarter" idx="10"/>
          </p:nvPr>
        </p:nvSpPr>
        <p:spPr/>
        <p:txBody>
          <a:bodyPr/>
          <a:lstStyle/>
          <a:p>
            <a:fld id="{71AE1CF3-EFB9-4F0E-BD92-93E3A0D106DE}" type="slidenum">
              <a:rPr lang="en-US" smtClean="0"/>
              <a:t>62</a:t>
            </a:fld>
            <a:endParaRPr lang="en-US"/>
          </a:p>
        </p:txBody>
      </p:sp>
    </p:spTree>
    <p:extLst>
      <p:ext uri="{BB962C8B-B14F-4D97-AF65-F5344CB8AC3E}">
        <p14:creationId xmlns:p14="http://schemas.microsoft.com/office/powerpoint/2010/main" val="490008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a:t>Say: Everyone is motivated differently. Do you try to motivate your employees the same way you are motivated? How do your employees react to your tactics? </a:t>
            </a:r>
          </a:p>
          <a:p>
            <a:endParaRPr lang="en-US" b="0" baseline="0"/>
          </a:p>
        </p:txBody>
      </p:sp>
      <p:sp>
        <p:nvSpPr>
          <p:cNvPr id="4" name="Slide Number Placeholder 3"/>
          <p:cNvSpPr>
            <a:spLocks noGrp="1"/>
          </p:cNvSpPr>
          <p:nvPr>
            <p:ph type="sldNum" sz="quarter" idx="10"/>
          </p:nvPr>
        </p:nvSpPr>
        <p:spPr/>
        <p:txBody>
          <a:bodyPr/>
          <a:lstStyle/>
          <a:p>
            <a:fld id="{D516E0BC-51EE-4218-A209-CC610A508EDD}" type="slidenum">
              <a:rPr lang="en-US" smtClean="0"/>
              <a:t>5</a:t>
            </a:fld>
            <a:endParaRPr lang="en-US"/>
          </a:p>
        </p:txBody>
      </p:sp>
    </p:spTree>
    <p:extLst>
      <p:ext uri="{BB962C8B-B14F-4D97-AF65-F5344CB8AC3E}">
        <p14:creationId xmlns:p14="http://schemas.microsoft.com/office/powerpoint/2010/main" val="184744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baseline="0"/>
              <a:t>TELL: </a:t>
            </a:r>
            <a:r>
              <a:rPr lang="en-US"/>
              <a:t>Let’s read the following scenario. </a:t>
            </a:r>
            <a:endParaRPr lang="en-US" b="1" baseline="0"/>
          </a:p>
        </p:txBody>
      </p:sp>
      <p:sp>
        <p:nvSpPr>
          <p:cNvPr id="4" name="Slide Number Placeholder 3"/>
          <p:cNvSpPr>
            <a:spLocks noGrp="1"/>
          </p:cNvSpPr>
          <p:nvPr>
            <p:ph type="sldNum" sz="quarter" idx="10"/>
          </p:nvPr>
        </p:nvSpPr>
        <p:spPr/>
        <p:txBody>
          <a:bodyPr/>
          <a:lstStyle/>
          <a:p>
            <a:fld id="{71AE1CF3-EFB9-4F0E-BD92-93E3A0D106DE}" type="slidenum">
              <a:rPr lang="en-US" smtClean="0"/>
              <a:t>63</a:t>
            </a:fld>
            <a:endParaRPr lang="en-US"/>
          </a:p>
        </p:txBody>
      </p:sp>
    </p:spTree>
    <p:extLst>
      <p:ext uri="{BB962C8B-B14F-4D97-AF65-F5344CB8AC3E}">
        <p14:creationId xmlns:p14="http://schemas.microsoft.com/office/powerpoint/2010/main" val="1455233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Tell: </a:t>
            </a:r>
            <a:r>
              <a:rPr lang="en-US" b="0"/>
              <a:t>E</a:t>
            </a:r>
            <a:r>
              <a:rPr lang="en-US"/>
              <a:t>xample 2 is an incident</a:t>
            </a:r>
            <a:r>
              <a:rPr lang="en-US" baseline="0"/>
              <a:t> pertaining to rude, discourteous behavior.  Notice how the manager marked the appropriate box on the ‘Type of Incident” section. This is Janet’s first incident.</a:t>
            </a:r>
            <a:endParaRPr lang="en-US"/>
          </a:p>
        </p:txBody>
      </p:sp>
      <p:sp>
        <p:nvSpPr>
          <p:cNvPr id="4" name="Slide Number Placeholder 3"/>
          <p:cNvSpPr>
            <a:spLocks noGrp="1"/>
          </p:cNvSpPr>
          <p:nvPr>
            <p:ph type="sldNum" sz="quarter" idx="10"/>
          </p:nvPr>
        </p:nvSpPr>
        <p:spPr/>
        <p:txBody>
          <a:bodyPr/>
          <a:lstStyle/>
          <a:p>
            <a:fld id="{D516E0BC-51EE-4218-A209-CC610A508EDD}" type="slidenum">
              <a:rPr lang="en-US" smtClean="0"/>
              <a:t>65</a:t>
            </a:fld>
            <a:endParaRPr lang="en-US"/>
          </a:p>
        </p:txBody>
      </p:sp>
    </p:spTree>
    <p:extLst>
      <p:ext uri="{BB962C8B-B14F-4D97-AF65-F5344CB8AC3E}">
        <p14:creationId xmlns:p14="http://schemas.microsoft.com/office/powerpoint/2010/main" val="3959256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TELL: </a:t>
            </a:r>
            <a:r>
              <a:rPr lang="en-US" b="0"/>
              <a:t>This</a:t>
            </a:r>
            <a:r>
              <a:rPr lang="en-US" b="0" baseline="0"/>
              <a:t> is the bottom section of the Incident Log. The manager wrote “employee refused to sign” on the employee signature </a:t>
            </a:r>
            <a:r>
              <a:rPr lang="en-US" b="0" u="none" baseline="0"/>
              <a:t>and asked Principal Peter Rabbit to sign the Incident Log as a witness. In addition, the manager wrote the name of Ashley Lincoln, as a witness to the incident that happened on 10/15/21. </a:t>
            </a:r>
          </a:p>
          <a:p>
            <a:r>
              <a:rPr lang="en-US" b="0" u="sng" baseline="0"/>
              <a:t>Remember:</a:t>
            </a:r>
            <a:r>
              <a:rPr lang="en-US" b="0" u="none" baseline="0"/>
              <a:t>  If an employee refuses to sign, you will need a witness that an Incident Log was issued and handed over to the employee.  </a:t>
            </a:r>
          </a:p>
          <a:p>
            <a:endParaRPr lang="en-US" b="0" u="none" baseline="0"/>
          </a:p>
          <a:p>
            <a:endParaRPr lang="en-US" b="0" u="none" baseline="0"/>
          </a:p>
        </p:txBody>
      </p:sp>
      <p:sp>
        <p:nvSpPr>
          <p:cNvPr id="4" name="Slide Number Placeholder 3"/>
          <p:cNvSpPr>
            <a:spLocks noGrp="1"/>
          </p:cNvSpPr>
          <p:nvPr>
            <p:ph type="sldNum" sz="quarter" idx="10"/>
          </p:nvPr>
        </p:nvSpPr>
        <p:spPr/>
        <p:txBody>
          <a:bodyPr/>
          <a:lstStyle/>
          <a:p>
            <a:fld id="{D516E0BC-51EE-4218-A209-CC610A508EDD}" type="slidenum">
              <a:rPr lang="en-US" smtClean="0"/>
              <a:t>66</a:t>
            </a:fld>
            <a:endParaRPr lang="en-US"/>
          </a:p>
        </p:txBody>
      </p:sp>
    </p:spTree>
    <p:extLst>
      <p:ext uri="{BB962C8B-B14F-4D97-AF65-F5344CB8AC3E}">
        <p14:creationId xmlns:p14="http://schemas.microsoft.com/office/powerpoint/2010/main" val="39592567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Tell:</a:t>
            </a:r>
            <a:endParaRPr lang="en-US"/>
          </a:p>
        </p:txBody>
      </p:sp>
      <p:sp>
        <p:nvSpPr>
          <p:cNvPr id="4" name="Slide Number Placeholder 3"/>
          <p:cNvSpPr>
            <a:spLocks noGrp="1"/>
          </p:cNvSpPr>
          <p:nvPr>
            <p:ph type="sldNum" sz="quarter" idx="10"/>
          </p:nvPr>
        </p:nvSpPr>
        <p:spPr/>
        <p:txBody>
          <a:bodyPr/>
          <a:lstStyle/>
          <a:p>
            <a:fld id="{D516E0BC-51EE-4218-A209-CC610A508EDD}" type="slidenum">
              <a:rPr lang="en-US" smtClean="0"/>
              <a:t>67</a:t>
            </a:fld>
            <a:endParaRPr lang="en-US"/>
          </a:p>
        </p:txBody>
      </p:sp>
    </p:spTree>
    <p:extLst>
      <p:ext uri="{BB962C8B-B14F-4D97-AF65-F5344CB8AC3E}">
        <p14:creationId xmlns:p14="http://schemas.microsoft.com/office/powerpoint/2010/main" val="13587376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TELL: </a:t>
            </a:r>
            <a:r>
              <a:rPr lang="en-US" b="0"/>
              <a:t>This</a:t>
            </a:r>
            <a:r>
              <a:rPr lang="en-US" b="0" baseline="0"/>
              <a:t> is the bottom section of the Incident Log. The manager wrote “employee refused to sign” on the employee signature </a:t>
            </a:r>
            <a:r>
              <a:rPr lang="en-US" b="0" u="none" baseline="0"/>
              <a:t>and asked Principal Peter Rabbit to sign the Incident Log as a witness. In addition, the manager wrote the name of Ashley Lincoln, as a witness to the incident that happened on 10/15/21. </a:t>
            </a:r>
          </a:p>
          <a:p>
            <a:r>
              <a:rPr lang="en-US" b="0" u="sng" baseline="0"/>
              <a:t>Remember:</a:t>
            </a:r>
            <a:r>
              <a:rPr lang="en-US" b="0" u="none" baseline="0"/>
              <a:t>  If an employee refuses to sign, you will need a witness that an Incident Log was issued and handed over to the employee.  </a:t>
            </a:r>
          </a:p>
          <a:p>
            <a:endParaRPr lang="en-US" b="0" u="none" baseline="0"/>
          </a:p>
          <a:p>
            <a:endParaRPr lang="en-US" b="0" u="none" baseline="0"/>
          </a:p>
        </p:txBody>
      </p:sp>
      <p:sp>
        <p:nvSpPr>
          <p:cNvPr id="4" name="Slide Number Placeholder 3"/>
          <p:cNvSpPr>
            <a:spLocks noGrp="1"/>
          </p:cNvSpPr>
          <p:nvPr>
            <p:ph type="sldNum" sz="quarter" idx="10"/>
          </p:nvPr>
        </p:nvSpPr>
        <p:spPr/>
        <p:txBody>
          <a:bodyPr/>
          <a:lstStyle/>
          <a:p>
            <a:fld id="{D516E0BC-51EE-4218-A209-CC610A508EDD}" type="slidenum">
              <a:rPr lang="en-US" smtClean="0"/>
              <a:t>68</a:t>
            </a:fld>
            <a:endParaRPr lang="en-US"/>
          </a:p>
        </p:txBody>
      </p:sp>
    </p:spTree>
    <p:extLst>
      <p:ext uri="{BB962C8B-B14F-4D97-AF65-F5344CB8AC3E}">
        <p14:creationId xmlns:p14="http://schemas.microsoft.com/office/powerpoint/2010/main" val="4255508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TELL: </a:t>
            </a:r>
            <a:r>
              <a:rPr lang="en-US" b="0" baseline="0"/>
              <a:t>Other types of incidents is d</a:t>
            </a:r>
            <a:r>
              <a:rPr lang="en-US" baseline="0"/>
              <a:t>iscourteous, abusive or threatening treatment of employees and students –Such as: Using profanity, yelling or arguing. We understand that sometimes people disagree. But Food Svc intends to promote a culture of respectful communication and/or treatment. Touching students except when accidental should not happen. We all sign the Code of Conduct with Students, which says that your contact with students should be appropriate and job duty specific at all times. Frequent unexcused absence/tardy –An example is: an employee taking the Fridays and Mondays off during a long holiday weekend without an approved vacation or leave. Another example is an employee who is a “No Show/No Call” and stops reporting for work in the next three days.</a:t>
            </a:r>
            <a:endParaRPr lang="en-US"/>
          </a:p>
          <a:p>
            <a:endParaRPr lang="en-US"/>
          </a:p>
        </p:txBody>
      </p:sp>
      <p:sp>
        <p:nvSpPr>
          <p:cNvPr id="4" name="Slide Number Placeholder 3"/>
          <p:cNvSpPr>
            <a:spLocks noGrp="1"/>
          </p:cNvSpPr>
          <p:nvPr>
            <p:ph type="sldNum" sz="quarter" idx="10"/>
          </p:nvPr>
        </p:nvSpPr>
        <p:spPr/>
        <p:txBody>
          <a:bodyPr/>
          <a:lstStyle/>
          <a:p>
            <a:fld id="{D516E0BC-51EE-4218-A209-CC610A508EDD}" type="slidenum">
              <a:rPr lang="en-US" smtClean="0"/>
              <a:t>70</a:t>
            </a:fld>
            <a:endParaRPr lang="en-US"/>
          </a:p>
        </p:txBody>
      </p:sp>
    </p:spTree>
    <p:extLst>
      <p:ext uri="{BB962C8B-B14F-4D97-AF65-F5344CB8AC3E}">
        <p14:creationId xmlns:p14="http://schemas.microsoft.com/office/powerpoint/2010/main" val="3424063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TELL: </a:t>
            </a:r>
            <a:r>
              <a:rPr lang="en-US" b="0" baseline="0"/>
              <a:t>Other types of incidents is d</a:t>
            </a:r>
            <a:r>
              <a:rPr lang="en-US" baseline="0"/>
              <a:t>iscourteous, abusive or threatening treatment of employees and students –Such as: Using profanity, yelling or arguing. We understand that sometimes people disagree. But Food Svc intends to promote a culture of respectful communication and/or treatment. Touching students except when accidental should not happen. We all sign the Code of Conduct with Students, which says that your contact with students should be appropriate and job duty specific at all times. Frequent unexcused absence/tardy –An example is: an employee taking the Fridays and Mondays off during a long holiday weekend without an approved vacation or leave. Another example is an employee who is a “No Show/No Call” and stops reporting for work in the next three days.</a:t>
            </a:r>
            <a:endParaRPr lang="en-US"/>
          </a:p>
          <a:p>
            <a:endParaRPr lang="en-US"/>
          </a:p>
        </p:txBody>
      </p:sp>
      <p:sp>
        <p:nvSpPr>
          <p:cNvPr id="4" name="Slide Number Placeholder 3"/>
          <p:cNvSpPr>
            <a:spLocks noGrp="1"/>
          </p:cNvSpPr>
          <p:nvPr>
            <p:ph type="sldNum" sz="quarter" idx="10"/>
          </p:nvPr>
        </p:nvSpPr>
        <p:spPr/>
        <p:txBody>
          <a:bodyPr/>
          <a:lstStyle/>
          <a:p>
            <a:fld id="{D516E0BC-51EE-4218-A209-CC610A508EDD}" type="slidenum">
              <a:rPr lang="en-US" smtClean="0"/>
              <a:t>71</a:t>
            </a:fld>
            <a:endParaRPr lang="en-US"/>
          </a:p>
        </p:txBody>
      </p:sp>
    </p:spTree>
    <p:extLst>
      <p:ext uri="{BB962C8B-B14F-4D97-AF65-F5344CB8AC3E}">
        <p14:creationId xmlns:p14="http://schemas.microsoft.com/office/powerpoint/2010/main" val="1986710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0"/>
              <a:t>Review slide. Say ”Consult your AFSS/HR”. Explain that nothing on this list is actual discipline and is only correction. We are not required to go in the order listed. Use example of an employee argument that leads to them getting in each others faces. Ask class which type of correction they would use?   </a:t>
            </a:r>
          </a:p>
        </p:txBody>
      </p:sp>
      <p:sp>
        <p:nvSpPr>
          <p:cNvPr id="4" name="Slide Number Placeholder 3"/>
          <p:cNvSpPr>
            <a:spLocks noGrp="1"/>
          </p:cNvSpPr>
          <p:nvPr>
            <p:ph type="sldNum" sz="quarter" idx="10"/>
          </p:nvPr>
        </p:nvSpPr>
        <p:spPr/>
        <p:txBody>
          <a:bodyPr/>
          <a:lstStyle/>
          <a:p>
            <a:fld id="{D516E0BC-51EE-4218-A209-CC610A508EDD}" type="slidenum">
              <a:rPr lang="en-US" smtClean="0"/>
              <a:t>72</a:t>
            </a:fld>
            <a:endParaRPr lang="en-US"/>
          </a:p>
        </p:txBody>
      </p:sp>
    </p:spTree>
    <p:extLst>
      <p:ext uri="{BB962C8B-B14F-4D97-AF65-F5344CB8AC3E}">
        <p14:creationId xmlns:p14="http://schemas.microsoft.com/office/powerpoint/2010/main" val="2681811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1" baseline="0"/>
              <a:t>TELL: </a:t>
            </a:r>
            <a:r>
              <a:rPr lang="en-US" b="0" baseline="0"/>
              <a:t>Time for a paddle activity. </a:t>
            </a:r>
            <a:r>
              <a:rPr lang="en-US"/>
              <a:t>What is the training tool used to inform the employee of the correct way to perform the job?</a:t>
            </a:r>
          </a:p>
          <a:p>
            <a:pPr defTabSz="914349">
              <a:defRPr/>
            </a:pPr>
            <a:r>
              <a:rPr lang="en-US" baseline="0"/>
              <a:t>Please raise your paddle according to your selection.</a:t>
            </a:r>
            <a:endParaRPr lang="en-US"/>
          </a:p>
          <a:p>
            <a:endParaRPr lang="en-US" b="0" baseline="0"/>
          </a:p>
        </p:txBody>
      </p:sp>
      <p:sp>
        <p:nvSpPr>
          <p:cNvPr id="4" name="Slide Number Placeholder 3"/>
          <p:cNvSpPr>
            <a:spLocks noGrp="1"/>
          </p:cNvSpPr>
          <p:nvPr>
            <p:ph type="sldNum" sz="quarter" idx="10"/>
          </p:nvPr>
        </p:nvSpPr>
        <p:spPr/>
        <p:txBody>
          <a:bodyPr/>
          <a:lstStyle/>
          <a:p>
            <a:fld id="{D516E0BC-51EE-4218-A209-CC610A508EDD}" type="slidenum">
              <a:rPr lang="en-US" smtClean="0"/>
              <a:t>73</a:t>
            </a:fld>
            <a:endParaRPr lang="en-US"/>
          </a:p>
        </p:txBody>
      </p:sp>
    </p:spTree>
    <p:extLst>
      <p:ext uri="{BB962C8B-B14F-4D97-AF65-F5344CB8AC3E}">
        <p14:creationId xmlns:p14="http://schemas.microsoft.com/office/powerpoint/2010/main" val="39827910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baseline="0"/>
              <a:t>TELL: </a:t>
            </a:r>
            <a:r>
              <a:rPr lang="en-US"/>
              <a:t>Let’s read the following scenario. </a:t>
            </a:r>
            <a:r>
              <a:rPr lang="en-US">
                <a:solidFill>
                  <a:srgbClr val="000000"/>
                </a:solidFill>
              </a:rPr>
              <a:t>On January 27, 2021 @ 9:30 am the staff were taking their break in the faculty lounge. During the break, Melissa Smith came within two inches of Sonia Hernandez’s face, and pointed her finger towards Sonia’s eye and yelled, “I’m tired of your silly ass”.</a:t>
            </a:r>
            <a:r>
              <a:rPr lang="en-US" b="1">
                <a:solidFill>
                  <a:srgbClr val="000000"/>
                </a:solidFill>
              </a:rPr>
              <a:t> Note</a:t>
            </a:r>
            <a:r>
              <a:rPr lang="en-US">
                <a:solidFill>
                  <a:srgbClr val="000000"/>
                </a:solidFill>
              </a:rPr>
              <a:t>: When composing the Incident log for this situation, keep the 4 “W”s and How in mind.</a:t>
            </a:r>
          </a:p>
          <a:p>
            <a:endParaRPr lang="en-US" b="1" baseline="0"/>
          </a:p>
        </p:txBody>
      </p:sp>
      <p:sp>
        <p:nvSpPr>
          <p:cNvPr id="4" name="Slide Number Placeholder 3"/>
          <p:cNvSpPr>
            <a:spLocks noGrp="1"/>
          </p:cNvSpPr>
          <p:nvPr>
            <p:ph type="sldNum" sz="quarter" idx="10"/>
          </p:nvPr>
        </p:nvSpPr>
        <p:spPr/>
        <p:txBody>
          <a:bodyPr/>
          <a:lstStyle/>
          <a:p>
            <a:fld id="{71AE1CF3-EFB9-4F0E-BD92-93E3A0D106DE}" type="slidenum">
              <a:rPr lang="en-US" smtClean="0"/>
              <a:t>76</a:t>
            </a:fld>
            <a:endParaRPr lang="en-US"/>
          </a:p>
        </p:txBody>
      </p:sp>
    </p:spTree>
    <p:extLst>
      <p:ext uri="{BB962C8B-B14F-4D97-AF65-F5344CB8AC3E}">
        <p14:creationId xmlns:p14="http://schemas.microsoft.com/office/powerpoint/2010/main" val="218383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a:t>Studies show that recognition is the most effective way to motivate your employees to do their best. </a:t>
            </a:r>
          </a:p>
          <a:p>
            <a:endParaRPr lang="en-US" b="0" baseline="0"/>
          </a:p>
        </p:txBody>
      </p:sp>
      <p:sp>
        <p:nvSpPr>
          <p:cNvPr id="4" name="Slide Number Placeholder 3"/>
          <p:cNvSpPr>
            <a:spLocks noGrp="1"/>
          </p:cNvSpPr>
          <p:nvPr>
            <p:ph type="sldNum" sz="quarter" idx="10"/>
          </p:nvPr>
        </p:nvSpPr>
        <p:spPr/>
        <p:txBody>
          <a:bodyPr/>
          <a:lstStyle/>
          <a:p>
            <a:fld id="{D516E0BC-51EE-4218-A209-CC610A508EDD}" type="slidenum">
              <a:rPr lang="en-US" smtClean="0"/>
              <a:t>6</a:t>
            </a:fld>
            <a:endParaRPr lang="en-US"/>
          </a:p>
        </p:txBody>
      </p:sp>
    </p:spTree>
    <p:extLst>
      <p:ext uri="{BB962C8B-B14F-4D97-AF65-F5344CB8AC3E}">
        <p14:creationId xmlns:p14="http://schemas.microsoft.com/office/powerpoint/2010/main" val="2797388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1"/>
              <a:t>TELL: </a:t>
            </a:r>
            <a:r>
              <a:rPr lang="en-US"/>
              <a:t>Let’s compare a poor versus an effective example. A poor example is: </a:t>
            </a:r>
            <a:r>
              <a:rPr lang="en-US">
                <a:solidFill>
                  <a:srgbClr val="000000"/>
                </a:solidFill>
              </a:rPr>
              <a:t>Melissa got mad and yelled at Sonia. An effective example is going through</a:t>
            </a:r>
            <a:r>
              <a:rPr lang="en-US" b="1">
                <a:solidFill>
                  <a:srgbClr val="000000"/>
                </a:solidFill>
              </a:rPr>
              <a:t> </a:t>
            </a:r>
            <a:r>
              <a:rPr lang="en-US">
                <a:solidFill>
                  <a:srgbClr val="000000"/>
                </a:solidFill>
              </a:rPr>
              <a:t>the 4 “W”s and How.</a:t>
            </a:r>
            <a:r>
              <a:rPr lang="en-US" b="1"/>
              <a:t> </a:t>
            </a:r>
            <a:r>
              <a:rPr lang="en-US"/>
              <a:t>When did it happen?  On 01/27/21 during break. Where did it occur?  In the faculty lounge. Who was involved? </a:t>
            </a:r>
            <a:r>
              <a:rPr lang="en-US">
                <a:solidFill>
                  <a:srgbClr val="000000"/>
                </a:solidFill>
              </a:rPr>
              <a:t>Melissa Smith and Sonia Hernandez. </a:t>
            </a:r>
            <a:r>
              <a:rPr lang="en-US"/>
              <a:t>What happened? </a:t>
            </a:r>
            <a:r>
              <a:rPr lang="en-US">
                <a:solidFill>
                  <a:srgbClr val="000000"/>
                </a:solidFill>
              </a:rPr>
              <a:t>Melissa Smith came within two inches of Sonia Hernandez’s face, pointed her finger towards Sonia’s eye and yelled, “I’m tired of your silly ass.”</a:t>
            </a:r>
            <a:r>
              <a:rPr lang="en-US"/>
              <a:t> </a:t>
            </a:r>
            <a:r>
              <a:rPr lang="en-US">
                <a:solidFill>
                  <a:srgbClr val="000000"/>
                </a:solidFill>
              </a:rPr>
              <a:t>H</a:t>
            </a:r>
            <a:r>
              <a:rPr lang="en-US"/>
              <a:t>ow did this impact the cafeteria? </a:t>
            </a:r>
            <a:r>
              <a:rPr lang="en-US">
                <a:solidFill>
                  <a:srgbClr val="000000"/>
                </a:solidFill>
              </a:rPr>
              <a:t>Staff morale and team work decreased.</a:t>
            </a:r>
          </a:p>
          <a:p>
            <a:endParaRPr lang="en-US" baseline="0"/>
          </a:p>
        </p:txBody>
      </p:sp>
      <p:sp>
        <p:nvSpPr>
          <p:cNvPr id="4" name="Slide Number Placeholder 3"/>
          <p:cNvSpPr>
            <a:spLocks noGrp="1"/>
          </p:cNvSpPr>
          <p:nvPr>
            <p:ph type="sldNum" sz="quarter" idx="10"/>
          </p:nvPr>
        </p:nvSpPr>
        <p:spPr/>
        <p:txBody>
          <a:bodyPr/>
          <a:lstStyle/>
          <a:p>
            <a:fld id="{71AE1CF3-EFB9-4F0E-BD92-93E3A0D106DE}" type="slidenum">
              <a:rPr lang="en-US" smtClean="0"/>
              <a:t>78</a:t>
            </a:fld>
            <a:endParaRPr lang="en-US"/>
          </a:p>
        </p:txBody>
      </p:sp>
    </p:spTree>
    <p:extLst>
      <p:ext uri="{BB962C8B-B14F-4D97-AF65-F5344CB8AC3E}">
        <p14:creationId xmlns:p14="http://schemas.microsoft.com/office/powerpoint/2010/main" val="39613057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1"/>
              <a:t>TELL: </a:t>
            </a:r>
            <a:r>
              <a:rPr lang="en-US"/>
              <a:t>Let’s compare a poor versus an effective example. A poor example is: </a:t>
            </a:r>
            <a:r>
              <a:rPr lang="en-US">
                <a:solidFill>
                  <a:srgbClr val="000000"/>
                </a:solidFill>
              </a:rPr>
              <a:t>Melissa got mad and yelled at Sonia. An effective example is going through</a:t>
            </a:r>
            <a:r>
              <a:rPr lang="en-US" b="1">
                <a:solidFill>
                  <a:srgbClr val="000000"/>
                </a:solidFill>
              </a:rPr>
              <a:t> </a:t>
            </a:r>
            <a:r>
              <a:rPr lang="en-US">
                <a:solidFill>
                  <a:srgbClr val="000000"/>
                </a:solidFill>
              </a:rPr>
              <a:t>the 4 “W”s and How.</a:t>
            </a:r>
            <a:r>
              <a:rPr lang="en-US" b="1"/>
              <a:t> </a:t>
            </a:r>
            <a:r>
              <a:rPr lang="en-US"/>
              <a:t>When did it happen?  On 01/27/21 during break. Where did it occur?  In the faculty lounge. Who was involved? </a:t>
            </a:r>
            <a:r>
              <a:rPr lang="en-US">
                <a:solidFill>
                  <a:srgbClr val="000000"/>
                </a:solidFill>
              </a:rPr>
              <a:t>Melissa Smith and Sonia Hernandez. </a:t>
            </a:r>
            <a:r>
              <a:rPr lang="en-US"/>
              <a:t>What happened? </a:t>
            </a:r>
            <a:r>
              <a:rPr lang="en-US">
                <a:solidFill>
                  <a:srgbClr val="000000"/>
                </a:solidFill>
              </a:rPr>
              <a:t>Melissa Smith came within two inches of Sonia Hernandez’s face, pointed her finger towards Sonia’s eye and yelled, “I’m tired of your silly ass.”</a:t>
            </a:r>
            <a:r>
              <a:rPr lang="en-US"/>
              <a:t> </a:t>
            </a:r>
            <a:r>
              <a:rPr lang="en-US">
                <a:solidFill>
                  <a:srgbClr val="000000"/>
                </a:solidFill>
              </a:rPr>
              <a:t>H</a:t>
            </a:r>
            <a:r>
              <a:rPr lang="en-US"/>
              <a:t>ow did this impact the cafeteria? </a:t>
            </a:r>
            <a:r>
              <a:rPr lang="en-US">
                <a:solidFill>
                  <a:srgbClr val="000000"/>
                </a:solidFill>
              </a:rPr>
              <a:t>Staff morale and team work decreased.</a:t>
            </a:r>
          </a:p>
          <a:p>
            <a:endParaRPr lang="en-US" baseline="0"/>
          </a:p>
        </p:txBody>
      </p:sp>
      <p:sp>
        <p:nvSpPr>
          <p:cNvPr id="4" name="Slide Number Placeholder 3"/>
          <p:cNvSpPr>
            <a:spLocks noGrp="1"/>
          </p:cNvSpPr>
          <p:nvPr>
            <p:ph type="sldNum" sz="quarter" idx="10"/>
          </p:nvPr>
        </p:nvSpPr>
        <p:spPr/>
        <p:txBody>
          <a:bodyPr/>
          <a:lstStyle/>
          <a:p>
            <a:fld id="{71AE1CF3-EFB9-4F0E-BD92-93E3A0D106DE}" type="slidenum">
              <a:rPr lang="en-US" smtClean="0"/>
              <a:t>79</a:t>
            </a:fld>
            <a:endParaRPr lang="en-US"/>
          </a:p>
        </p:txBody>
      </p:sp>
    </p:spTree>
    <p:extLst>
      <p:ext uri="{BB962C8B-B14F-4D97-AF65-F5344CB8AC3E}">
        <p14:creationId xmlns:p14="http://schemas.microsoft.com/office/powerpoint/2010/main" val="35653575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1"/>
              <a:t>TELL: </a:t>
            </a:r>
            <a:r>
              <a:rPr lang="en-US"/>
              <a:t>Let’s compare a poor versus an effective example. A poor example is: </a:t>
            </a:r>
            <a:r>
              <a:rPr lang="en-US">
                <a:solidFill>
                  <a:srgbClr val="000000"/>
                </a:solidFill>
              </a:rPr>
              <a:t>Melissa got mad and yelled at Sonia. An effective example is going through</a:t>
            </a:r>
            <a:r>
              <a:rPr lang="en-US" b="1">
                <a:solidFill>
                  <a:srgbClr val="000000"/>
                </a:solidFill>
              </a:rPr>
              <a:t> </a:t>
            </a:r>
            <a:r>
              <a:rPr lang="en-US">
                <a:solidFill>
                  <a:srgbClr val="000000"/>
                </a:solidFill>
              </a:rPr>
              <a:t>the 4 “W”s and How.</a:t>
            </a:r>
            <a:r>
              <a:rPr lang="en-US" b="1"/>
              <a:t> </a:t>
            </a:r>
            <a:r>
              <a:rPr lang="en-US"/>
              <a:t>When did it happen?  On 01/27/21 during break. Where did it occur?  In the faculty lounge. Who was involved? </a:t>
            </a:r>
            <a:r>
              <a:rPr lang="en-US">
                <a:solidFill>
                  <a:srgbClr val="000000"/>
                </a:solidFill>
              </a:rPr>
              <a:t>Melissa Smith and Sonia Hernandez. </a:t>
            </a:r>
            <a:r>
              <a:rPr lang="en-US"/>
              <a:t>What happened? </a:t>
            </a:r>
            <a:r>
              <a:rPr lang="en-US">
                <a:solidFill>
                  <a:srgbClr val="000000"/>
                </a:solidFill>
              </a:rPr>
              <a:t>Melissa Smith came within two inches of Sonia Hernandez’s face, pointed her finger towards Sonia’s eye and yelled, “I’m tired of your silly ass.”</a:t>
            </a:r>
            <a:r>
              <a:rPr lang="en-US"/>
              <a:t> </a:t>
            </a:r>
            <a:r>
              <a:rPr lang="en-US">
                <a:solidFill>
                  <a:srgbClr val="000000"/>
                </a:solidFill>
              </a:rPr>
              <a:t>H</a:t>
            </a:r>
            <a:r>
              <a:rPr lang="en-US"/>
              <a:t>ow did this impact the cafeteria? </a:t>
            </a:r>
            <a:r>
              <a:rPr lang="en-US">
                <a:solidFill>
                  <a:srgbClr val="000000"/>
                </a:solidFill>
              </a:rPr>
              <a:t>Staff morale and team work decreased.</a:t>
            </a:r>
          </a:p>
          <a:p>
            <a:endParaRPr lang="en-US" baseline="0"/>
          </a:p>
        </p:txBody>
      </p:sp>
      <p:sp>
        <p:nvSpPr>
          <p:cNvPr id="4" name="Slide Number Placeholder 3"/>
          <p:cNvSpPr>
            <a:spLocks noGrp="1"/>
          </p:cNvSpPr>
          <p:nvPr>
            <p:ph type="sldNum" sz="quarter" idx="10"/>
          </p:nvPr>
        </p:nvSpPr>
        <p:spPr/>
        <p:txBody>
          <a:bodyPr/>
          <a:lstStyle/>
          <a:p>
            <a:fld id="{71AE1CF3-EFB9-4F0E-BD92-93E3A0D106DE}" type="slidenum">
              <a:rPr lang="en-US" smtClean="0"/>
              <a:t>80</a:t>
            </a:fld>
            <a:endParaRPr lang="en-US"/>
          </a:p>
        </p:txBody>
      </p:sp>
    </p:spTree>
    <p:extLst>
      <p:ext uri="{BB962C8B-B14F-4D97-AF65-F5344CB8AC3E}">
        <p14:creationId xmlns:p14="http://schemas.microsoft.com/office/powerpoint/2010/main" val="9824878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1"/>
              <a:t>TELL: </a:t>
            </a:r>
            <a:r>
              <a:rPr lang="en-US" b="0"/>
              <a:t>Aside from the Absence/Tardy/FMLA</a:t>
            </a:r>
            <a:r>
              <a:rPr lang="en-US" b="0" baseline="0"/>
              <a:t> log, the manager must also attach a copy of the Attendance Policies found in the Employee Handbook and indicate where the employee failed to follow. Note, employee’s initials are on the left hand side of the as proof that training was provided.</a:t>
            </a:r>
            <a:endParaRPr lang="en-US" b="0"/>
          </a:p>
          <a:p>
            <a:endParaRPr lang="en-US" b="0"/>
          </a:p>
        </p:txBody>
      </p:sp>
      <p:sp>
        <p:nvSpPr>
          <p:cNvPr id="4" name="Slide Number Placeholder 3"/>
          <p:cNvSpPr>
            <a:spLocks noGrp="1"/>
          </p:cNvSpPr>
          <p:nvPr>
            <p:ph type="sldNum" sz="quarter" idx="10"/>
          </p:nvPr>
        </p:nvSpPr>
        <p:spPr/>
        <p:txBody>
          <a:bodyPr/>
          <a:lstStyle/>
          <a:p>
            <a:fld id="{D516E0BC-51EE-4218-A209-CC610A508EDD}" type="slidenum">
              <a:rPr lang="en-US" smtClean="0"/>
              <a:t>81</a:t>
            </a:fld>
            <a:endParaRPr lang="en-US"/>
          </a:p>
        </p:txBody>
      </p:sp>
    </p:spTree>
    <p:extLst>
      <p:ext uri="{BB962C8B-B14F-4D97-AF65-F5344CB8AC3E}">
        <p14:creationId xmlns:p14="http://schemas.microsoft.com/office/powerpoint/2010/main" val="39592567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r>
              <a:rPr lang="en-US" b="1"/>
              <a:t>TELL: </a:t>
            </a:r>
            <a:r>
              <a:rPr lang="en-US" b="0"/>
              <a:t>Aside from the Absence/Tardy/FMLA</a:t>
            </a:r>
            <a:r>
              <a:rPr lang="en-US" b="0" baseline="0"/>
              <a:t> log, the manager must also attach a copy of the Attendance Policies found in the Employee Handbook and indicate where the employee failed to follow. Note, employee’s initials are on the left hand side of the as proof that training was provided.</a:t>
            </a:r>
            <a:endParaRPr lang="en-US" b="0"/>
          </a:p>
          <a:p>
            <a:endParaRPr lang="en-US" b="0"/>
          </a:p>
        </p:txBody>
      </p:sp>
      <p:sp>
        <p:nvSpPr>
          <p:cNvPr id="4" name="Slide Number Placeholder 3"/>
          <p:cNvSpPr>
            <a:spLocks noGrp="1"/>
          </p:cNvSpPr>
          <p:nvPr>
            <p:ph type="sldNum" sz="quarter" idx="10"/>
          </p:nvPr>
        </p:nvSpPr>
        <p:spPr/>
        <p:txBody>
          <a:bodyPr/>
          <a:lstStyle/>
          <a:p>
            <a:fld id="{D516E0BC-51EE-4218-A209-CC610A508EDD}" type="slidenum">
              <a:rPr lang="en-US" smtClean="0"/>
              <a:t>82</a:t>
            </a:fld>
            <a:endParaRPr lang="en-US"/>
          </a:p>
        </p:txBody>
      </p:sp>
    </p:spTree>
    <p:extLst>
      <p:ext uri="{BB962C8B-B14F-4D97-AF65-F5344CB8AC3E}">
        <p14:creationId xmlns:p14="http://schemas.microsoft.com/office/powerpoint/2010/main" val="14441211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b="1"/>
              <a:t>TELL:</a:t>
            </a:r>
            <a:r>
              <a:rPr lang="en-US" b="1" baseline="0"/>
              <a:t> </a:t>
            </a:r>
            <a:r>
              <a:rPr lang="en-US"/>
              <a:t>Progressive discipline is an essential practice to address issues in your Café LA operations. Utilize the tools and resources provided to guide you through the process effectively. </a:t>
            </a:r>
          </a:p>
          <a:p>
            <a:r>
              <a:rPr lang="en-US"/>
              <a:t>As always, contact your supervisor for assistance and guidance.  The Division’s Human Resources Team is available to assist both FS Managers and AFSS on the implementation of progressive discipline.  </a:t>
            </a:r>
          </a:p>
          <a:p>
            <a:endParaRPr lang="en-US" b="0"/>
          </a:p>
          <a:p>
            <a:r>
              <a:rPr lang="en-US" b="0" baseline="0"/>
              <a:t> </a:t>
            </a:r>
          </a:p>
        </p:txBody>
      </p:sp>
      <p:sp>
        <p:nvSpPr>
          <p:cNvPr id="4" name="Slide Number Placeholder 3"/>
          <p:cNvSpPr>
            <a:spLocks noGrp="1"/>
          </p:cNvSpPr>
          <p:nvPr>
            <p:ph type="sldNum" sz="quarter" idx="10"/>
          </p:nvPr>
        </p:nvSpPr>
        <p:spPr/>
        <p:txBody>
          <a:bodyPr/>
          <a:lstStyle/>
          <a:p>
            <a:fld id="{D516E0BC-51EE-4218-A209-CC610A508EDD}" type="slidenum">
              <a:rPr lang="en-US" smtClean="0"/>
              <a:t>83</a:t>
            </a:fld>
            <a:endParaRPr lang="en-US"/>
          </a:p>
        </p:txBody>
      </p:sp>
    </p:spTree>
    <p:extLst>
      <p:ext uri="{BB962C8B-B14F-4D97-AF65-F5344CB8AC3E}">
        <p14:creationId xmlns:p14="http://schemas.microsoft.com/office/powerpoint/2010/main" val="447121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TELL: </a:t>
            </a:r>
            <a:r>
              <a:rPr lang="en-US" baseline="0"/>
              <a:t>Visit the Human Resources section of the Food Services Division Website frequently and navigate through the different Incident Log sample forms. The FSD website contains various resources such as power-point training topics and forms that answers most of your day-to-day Human Resources-related inquiries.  </a:t>
            </a:r>
          </a:p>
          <a:p>
            <a:endParaRPr lang="en-US" baseline="0"/>
          </a:p>
          <a:p>
            <a:endParaRPr lang="en-US" baseline="0"/>
          </a:p>
        </p:txBody>
      </p:sp>
      <p:sp>
        <p:nvSpPr>
          <p:cNvPr id="4" name="Slide Number Placeholder 3"/>
          <p:cNvSpPr>
            <a:spLocks noGrp="1"/>
          </p:cNvSpPr>
          <p:nvPr>
            <p:ph type="sldNum" sz="quarter" idx="10"/>
          </p:nvPr>
        </p:nvSpPr>
        <p:spPr/>
        <p:txBody>
          <a:bodyPr/>
          <a:lstStyle/>
          <a:p>
            <a:fld id="{D516E0BC-51EE-4218-A209-CC610A508EDD}" type="slidenum">
              <a:rPr lang="en-US" smtClean="0"/>
              <a:t>84</a:t>
            </a:fld>
            <a:endParaRPr lang="en-US"/>
          </a:p>
        </p:txBody>
      </p:sp>
    </p:spTree>
    <p:extLst>
      <p:ext uri="{BB962C8B-B14F-4D97-AF65-F5344CB8AC3E}">
        <p14:creationId xmlns:p14="http://schemas.microsoft.com/office/powerpoint/2010/main" val="29830213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TELL: </a:t>
            </a:r>
            <a:r>
              <a:rPr lang="en-US" b="0" i="0"/>
              <a:t>Questions? Thank</a:t>
            </a:r>
            <a:r>
              <a:rPr lang="en-US" b="0" i="0" baseline="0"/>
              <a:t> you.</a:t>
            </a:r>
            <a:endParaRPr lang="en-US" b="0" i="0"/>
          </a:p>
        </p:txBody>
      </p:sp>
      <p:sp>
        <p:nvSpPr>
          <p:cNvPr id="4" name="Slide Number Placeholder 3"/>
          <p:cNvSpPr>
            <a:spLocks noGrp="1"/>
          </p:cNvSpPr>
          <p:nvPr>
            <p:ph type="sldNum" sz="quarter" idx="10"/>
          </p:nvPr>
        </p:nvSpPr>
        <p:spPr/>
        <p:txBody>
          <a:bodyPr/>
          <a:lstStyle/>
          <a:p>
            <a:fld id="{D516E0BC-51EE-4218-A209-CC610A508EDD}" type="slidenum">
              <a:rPr lang="en-US" smtClean="0"/>
              <a:t>85</a:t>
            </a:fld>
            <a:endParaRPr lang="en-US"/>
          </a:p>
        </p:txBody>
      </p:sp>
    </p:spTree>
    <p:extLst>
      <p:ext uri="{BB962C8B-B14F-4D97-AF65-F5344CB8AC3E}">
        <p14:creationId xmlns:p14="http://schemas.microsoft.com/office/powerpoint/2010/main" val="1206732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altLang="en-US" b="1" baseline="0"/>
              <a:t>Review slide: </a:t>
            </a:r>
            <a:r>
              <a:rPr lang="en-US" altLang="en-US" b="0" baseline="0"/>
              <a:t>Emphasize: It is important to catch employee’s doing it right!!! Praise will keep them doing it right again and again.</a:t>
            </a:r>
            <a:endParaRPr lang="en-US" b="0"/>
          </a:p>
          <a:p>
            <a:pPr>
              <a:spcBef>
                <a:spcPct val="0"/>
              </a:spcBef>
            </a:pP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7</a:t>
            </a:fld>
            <a:endParaRPr lang="en-US"/>
          </a:p>
        </p:txBody>
      </p:sp>
    </p:spTree>
    <p:extLst>
      <p:ext uri="{BB962C8B-B14F-4D97-AF65-F5344CB8AC3E}">
        <p14:creationId xmlns:p14="http://schemas.microsoft.com/office/powerpoint/2010/main" val="379936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altLang="en-US" b="1" baseline="0"/>
              <a:t>Review slide:</a:t>
            </a: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8</a:t>
            </a:fld>
            <a:endParaRPr lang="en-US"/>
          </a:p>
        </p:txBody>
      </p:sp>
    </p:spTree>
    <p:extLst>
      <p:ext uri="{BB962C8B-B14F-4D97-AF65-F5344CB8AC3E}">
        <p14:creationId xmlns:p14="http://schemas.microsoft.com/office/powerpoint/2010/main" val="214023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altLang="en-US" b="1" baseline="0"/>
              <a:t>Review slide:</a:t>
            </a:r>
            <a:endParaRPr lang="en-US" b="0"/>
          </a:p>
          <a:p>
            <a:pPr>
              <a:spcBef>
                <a:spcPct val="0"/>
              </a:spcBef>
            </a:pPr>
            <a:endParaRPr lang="en-US" b="1" baseline="0"/>
          </a:p>
        </p:txBody>
      </p:sp>
      <p:sp>
        <p:nvSpPr>
          <p:cNvPr id="4" name="Slide Number Placeholder 3"/>
          <p:cNvSpPr>
            <a:spLocks noGrp="1"/>
          </p:cNvSpPr>
          <p:nvPr>
            <p:ph type="sldNum" sz="quarter" idx="10"/>
          </p:nvPr>
        </p:nvSpPr>
        <p:spPr/>
        <p:txBody>
          <a:bodyPr/>
          <a:lstStyle/>
          <a:p>
            <a:fld id="{D516E0BC-51EE-4218-A209-CC610A508EDD}" type="slidenum">
              <a:rPr lang="en-US" smtClean="0"/>
              <a:t>9</a:t>
            </a:fld>
            <a:endParaRPr lang="en-US"/>
          </a:p>
        </p:txBody>
      </p:sp>
    </p:spTree>
    <p:extLst>
      <p:ext uri="{BB962C8B-B14F-4D97-AF65-F5344CB8AC3E}">
        <p14:creationId xmlns:p14="http://schemas.microsoft.com/office/powerpoint/2010/main" val="458903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solidFill>
                  <a:srgbClr val="000000"/>
                </a:solidFill>
              </a:defRPr>
            </a:lvl1pPr>
          </a:lstStyle>
          <a:p>
            <a:r>
              <a:rPr lang="en-US"/>
              <a:t>Click To Edit Master Title Style</a:t>
            </a:r>
          </a:p>
        </p:txBody>
      </p:sp>
      <p:sp>
        <p:nvSpPr>
          <p:cNvPr id="3" name="Content Placeholder 2"/>
          <p:cNvSpPr>
            <a:spLocks noGrp="1"/>
          </p:cNvSpPr>
          <p:nvPr>
            <p:ph idx="1" hasCustomPrompt="1"/>
          </p:nvPr>
        </p:nvSpPr>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a:defRPr sz="2400">
                <a:solidFill>
                  <a:srgbClr val="000000"/>
                </a:solidFill>
              </a:defRPr>
            </a:lvl3pPr>
            <a:lvl4pPr>
              <a:defRPr sz="2400">
                <a:solidFill>
                  <a:srgbClr val="000000"/>
                </a:solidFill>
              </a:defRPr>
            </a:lvl4pPr>
            <a:lvl5pPr>
              <a:defRPr sz="2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pic>
        <p:nvPicPr>
          <p:cNvPr id="10" name="Picture 9"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11" name="Picture 10"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a:extLst>
              <a:ext uri="{FF2B5EF4-FFF2-40B4-BE49-F238E27FC236}">
                <a16:creationId xmlns:a16="http://schemas.microsoft.com/office/drawing/2014/main" id="{4C142620-B2C8-A8E3-D610-3A1057DBAC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872411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a:extLst>
              <a:ext uri="{FF2B5EF4-FFF2-40B4-BE49-F238E27FC236}">
                <a16:creationId xmlns:a16="http://schemas.microsoft.com/office/drawing/2014/main" id="{F90A4A20-5CCB-8D6B-03C0-167874A63A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202028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a:extLst>
              <a:ext uri="{FF2B5EF4-FFF2-40B4-BE49-F238E27FC236}">
                <a16:creationId xmlns:a16="http://schemas.microsoft.com/office/drawing/2014/main" id="{40935439-FDA0-FBE5-C921-22097AF82F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132908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981732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15484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1" name="Picture 10" descr="FSD PPP Temp 2.png">
            <a:extLst>
              <a:ext uri="{FF2B5EF4-FFF2-40B4-BE49-F238E27FC236}">
                <a16:creationId xmlns:a16="http://schemas.microsoft.com/office/drawing/2014/main" id="{04D55207-40B1-35E9-ACE7-CC03524201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61317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a:extLst>
              <a:ext uri="{FF2B5EF4-FFF2-40B4-BE49-F238E27FC236}">
                <a16:creationId xmlns:a16="http://schemas.microsoft.com/office/drawing/2014/main" id="{CCFA17C2-0D68-B8B2-9055-5FD9ECC1C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767010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7" name="Picture 6"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a:extLst>
              <a:ext uri="{FF2B5EF4-FFF2-40B4-BE49-F238E27FC236}">
                <a16:creationId xmlns:a16="http://schemas.microsoft.com/office/drawing/2014/main" id="{286D19D7-B45A-C583-7173-BFA1B8A59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97499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9" name="Picture 8" descr="FSD PPP Temp 2.png">
            <a:extLst>
              <a:ext uri="{FF2B5EF4-FFF2-40B4-BE49-F238E27FC236}">
                <a16:creationId xmlns:a16="http://schemas.microsoft.com/office/drawing/2014/main" id="{7D3FBE16-A1F3-2137-E3D9-3F1FCB68D2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502498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532762D3-DF72-D540-898C-C4A40E3E62D9}" type="datetimeFigureOut">
              <a:rPr lang="en-US" smtClean="0"/>
              <a:t>7/27/2022</a:t>
            </a:fld>
            <a:endParaRPr lang="en-US"/>
          </a:p>
        </p:txBody>
      </p:sp>
      <p:sp>
        <p:nvSpPr>
          <p:cNvPr id="6" name="Footer Placeholder 5"/>
          <p:cNvSpPr>
            <a:spLocks noGrp="1"/>
          </p:cNvSpPr>
          <p:nvPr>
            <p:ph type="ftr" sz="quarter" idx="11"/>
          </p:nvPr>
        </p:nvSpPr>
        <p:spPr>
          <a:xfrm>
            <a:off x="442797" y="6041361"/>
            <a:ext cx="2471560" cy="365125"/>
          </a:xfrm>
        </p:spPr>
        <p:txBody>
          <a:bodyPr/>
          <a:lstStyle/>
          <a:p>
            <a:endParaRPr lang="en-US"/>
          </a:p>
        </p:txBody>
      </p:sp>
      <p:sp>
        <p:nvSpPr>
          <p:cNvPr id="7" name="Slide Number Placeholder 6"/>
          <p:cNvSpPr>
            <a:spLocks noGrp="1"/>
          </p:cNvSpPr>
          <p:nvPr>
            <p:ph type="sldNum" sz="quarter" idx="12"/>
          </p:nvPr>
        </p:nvSpPr>
        <p:spPr>
          <a:xfrm>
            <a:off x="3647017" y="5915887"/>
            <a:ext cx="796616" cy="490599"/>
          </a:xfrm>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418098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076518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117643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532762D3-DF72-D540-898C-C4A40E3E62D9}"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764469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a:extLst>
              <a:ext uri="{FF2B5EF4-FFF2-40B4-BE49-F238E27FC236}">
                <a16:creationId xmlns:a16="http://schemas.microsoft.com/office/drawing/2014/main" id="{D8C39483-E422-7B35-2557-780FE1DA95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50566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a:extLst>
              <a:ext uri="{FF2B5EF4-FFF2-40B4-BE49-F238E27FC236}">
                <a16:creationId xmlns:a16="http://schemas.microsoft.com/office/drawing/2014/main" id="{C977C6F6-0653-FE42-ED37-9CB8D44C93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02082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7/27/2022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7" r:id="rId5"/>
    <p:sldLayoutId id="2147483658" r:id="rId6"/>
    <p:sldLayoutId id="2147483659" r:id="rId7"/>
    <p:sldLayoutId id="2147483660" r:id="rId8"/>
    <p:sldLayoutId id="2147483661" r:id="rId9"/>
    <p:sldLayoutId id="2147483667" r:id="rId10"/>
    <p:sldLayoutId id="2147483662" r:id="rId11"/>
    <p:sldLayoutId id="214748366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7/27/2022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9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532762D3-DF72-D540-898C-C4A40E3E62D9}" type="datetimeFigureOut">
              <a:rPr lang="en-US" smtClean="0"/>
              <a:t>7/27/2022</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403031769"/>
      </p:ext>
    </p:extLst>
  </p:cSld>
  <p:clrMap bg1="dk1" tx1="lt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20.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24.sv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xml"/><Relationship Id="rId1" Type="http://schemas.openxmlformats.org/officeDocument/2006/relationships/video" Target="https://www.youtube.com/embed/UIrLyE7iz50?feature=oembed" TargetMode="External"/><Relationship Id="rId5" Type="http://schemas.openxmlformats.org/officeDocument/2006/relationships/image" Target="../media/image27.jpe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5.xml"/><Relationship Id="rId1" Type="http://schemas.openxmlformats.org/officeDocument/2006/relationships/video" Target="https://www.youtube.com/embed/4ic6bFOEdzs?feature=oembed" TargetMode="Externa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5.xml"/><Relationship Id="rId1" Type="http://schemas.openxmlformats.org/officeDocument/2006/relationships/video" Target="https://www.youtube.com/embed/ERSAaQrUpbc?feature=oembed" TargetMode="External"/><Relationship Id="rId4" Type="http://schemas.openxmlformats.org/officeDocument/2006/relationships/image" Target="../media/image33.jpe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9.png"/><Relationship Id="rId4"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5.xml"/><Relationship Id="rId1" Type="http://schemas.openxmlformats.org/officeDocument/2006/relationships/video" Target="https://www.youtube.com/embed/4ic6bFOEdzs?feature=oembed" TargetMode="External"/><Relationship Id="rId4" Type="http://schemas.openxmlformats.org/officeDocument/2006/relationships/image" Target="../media/image30.jpe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5.xml"/><Relationship Id="rId1" Type="http://schemas.openxmlformats.org/officeDocument/2006/relationships/video" Target="https://www.youtube.com/embed/4ic6bFOEdzs?feature=oembed" TargetMode="External"/><Relationship Id="rId4" Type="http://schemas.openxmlformats.org/officeDocument/2006/relationships/image" Target="../media/image30.jpeg"/></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25.xml"/><Relationship Id="rId5" Type="http://schemas.microsoft.com/office/2007/relationships/hdphoto" Target="../media/hdphoto4.wdp"/><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25.xml"/><Relationship Id="rId4" Type="http://schemas.microsoft.com/office/2007/relationships/hdphoto" Target="../media/hdphoto5.wdp"/></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9429" y="2503786"/>
            <a:ext cx="7108371" cy="1446550"/>
          </a:xfrm>
          <a:prstGeom prst="rect">
            <a:avLst/>
          </a:prstGeom>
        </p:spPr>
        <p:txBody>
          <a:bodyPr wrap="square">
            <a:spAutoFit/>
          </a:bodyPr>
          <a:lstStyle/>
          <a:p>
            <a:pPr algn="ctr" defTabSz="914400" fontAlgn="base">
              <a:spcBef>
                <a:spcPct val="0"/>
              </a:spcBef>
              <a:spcAft>
                <a:spcPct val="0"/>
              </a:spcAft>
              <a:defRPr/>
            </a:pPr>
            <a:r>
              <a:rPr lang="en-US" sz="4400" dirty="0">
                <a:solidFill>
                  <a:schemeClr val="bg1"/>
                </a:solidFill>
              </a:rPr>
              <a:t>Getting the Whole Story: HR Documentation</a:t>
            </a:r>
          </a:p>
        </p:txBody>
      </p:sp>
      <p:sp>
        <p:nvSpPr>
          <p:cNvPr id="5" name="Rectangle 2"/>
          <p:cNvSpPr>
            <a:spLocks noChangeArrowheads="1"/>
          </p:cNvSpPr>
          <p:nvPr/>
        </p:nvSpPr>
        <p:spPr bwMode="auto">
          <a:xfrm>
            <a:off x="2463800" y="6072909"/>
            <a:ext cx="6705600" cy="76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2400">
                <a:solidFill>
                  <a:srgbClr val="000000"/>
                </a:solidFill>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a:solidFill>
                  <a:srgbClr val="000000"/>
                </a:solidFill>
                <a:latin typeface="Calibri" pitchFamily="34" charset="0"/>
              </a:rPr>
              <a:t>							</a:t>
            </a:r>
            <a:r>
              <a:rPr lang="en-US" altLang="en-US" sz="2000">
                <a:solidFill>
                  <a:schemeClr val="bg1"/>
                </a:solidFill>
                <a:latin typeface="Calibri" pitchFamily="34" charset="0"/>
              </a:rPr>
              <a:t>			</a:t>
            </a:r>
            <a:endParaRPr lang="en-US" altLang="en-US" sz="1200">
              <a:solidFill>
                <a:schemeClr val="bg1"/>
              </a:solidFill>
              <a:latin typeface="Calibri" pitchFamily="34" charset="0"/>
            </a:endParaRPr>
          </a:p>
        </p:txBody>
      </p:sp>
      <p:pic>
        <p:nvPicPr>
          <p:cNvPr id="7" name="Picture 6" descr="Logo&#10;&#10;Description automatically generated">
            <a:extLst>
              <a:ext uri="{FF2B5EF4-FFF2-40B4-BE49-F238E27FC236}">
                <a16:creationId xmlns:a16="http://schemas.microsoft.com/office/drawing/2014/main" id="{BAF81903-16D9-8D16-A058-7597E37A8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499" y="101823"/>
            <a:ext cx="866775" cy="8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7CE67480-9ECD-86F8-EA32-934381F4EE77}"/>
              </a:ext>
            </a:extLst>
          </p:cNvPr>
          <p:cNvSpPr>
            <a:spLocks noGrp="1"/>
          </p:cNvSpPr>
          <p:nvPr>
            <p:ph type="dt" sz="half" idx="10"/>
          </p:nvPr>
        </p:nvSpPr>
        <p:spPr>
          <a:xfrm>
            <a:off x="7904583" y="6391052"/>
            <a:ext cx="993161" cy="365125"/>
          </a:xfrm>
        </p:spPr>
        <p:txBody>
          <a:bodyPr/>
          <a:lstStyle/>
          <a:p>
            <a:fld id="{BD2B8F64-7A5B-4B40-B031-256249D4EFDD}" type="datetime1">
              <a:rPr lang="en-US" sz="1200" smtClean="0">
                <a:solidFill>
                  <a:schemeClr val="bg1"/>
                </a:solidFill>
              </a:rPr>
              <a:t>7/27/2022</a:t>
            </a:fld>
            <a:endParaRPr lang="en-US" sz="1200">
              <a:solidFill>
                <a:schemeClr val="bg1"/>
              </a:solidFill>
            </a:endParaRPr>
          </a:p>
        </p:txBody>
      </p:sp>
    </p:spTree>
    <p:extLst>
      <p:ext uri="{BB962C8B-B14F-4D97-AF65-F5344CB8AC3E}">
        <p14:creationId xmlns:p14="http://schemas.microsoft.com/office/powerpoint/2010/main" val="32638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9ADEB5A-468A-D904-C7A7-EE1151ADAB3B}"/>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1078981"/>
            <a:ext cx="8572500" cy="2319952"/>
          </a:xfrm>
        </p:spPr>
        <p:txBody>
          <a:bodyPr>
            <a:noAutofit/>
          </a:bodyPr>
          <a:lstStyle/>
          <a:p>
            <a:pPr marL="457200"/>
            <a:r>
              <a:rPr lang="en-US" sz="4400"/>
              <a:t>Positive Reinforcement Tips</a:t>
            </a:r>
          </a:p>
        </p:txBody>
      </p:sp>
      <p:sp>
        <p:nvSpPr>
          <p:cNvPr id="3" name="Content Placeholder 2"/>
          <p:cNvSpPr>
            <a:spLocks noGrp="1"/>
          </p:cNvSpPr>
          <p:nvPr>
            <p:ph idx="1"/>
          </p:nvPr>
        </p:nvSpPr>
        <p:spPr>
          <a:xfrm>
            <a:off x="457200" y="1555416"/>
            <a:ext cx="8991186" cy="3613484"/>
          </a:xfrm>
          <a:effectLst/>
        </p:spPr>
        <p:txBody>
          <a:bodyPr anchor="t">
            <a:noAutofit/>
          </a:bodyPr>
          <a:lstStyle/>
          <a:p>
            <a:pPr marL="0" lvl="1" indent="0">
              <a:spcBef>
                <a:spcPts val="0"/>
              </a:spcBef>
              <a:buNone/>
            </a:pPr>
            <a:r>
              <a:rPr lang="en-US" sz="2800" b="1" dirty="0">
                <a:solidFill>
                  <a:schemeClr val="bg1"/>
                </a:solidFill>
              </a:rPr>
              <a:t>Ideas to recognize your employees: </a:t>
            </a:r>
          </a:p>
          <a:p>
            <a:pPr marL="914400" lvl="1" indent="-457200">
              <a:spcBef>
                <a:spcPts val="0"/>
              </a:spcBef>
              <a:buFont typeface="Wingdings 3" panose="05040102010807070707" pitchFamily="18" charset="2"/>
              <a:buChar char="´"/>
            </a:pPr>
            <a:r>
              <a:rPr lang="en-US" sz="2800" b="1" dirty="0">
                <a:solidFill>
                  <a:schemeClr val="bg1"/>
                </a:solidFill>
              </a:rPr>
              <a:t>Be specific</a:t>
            </a:r>
          </a:p>
          <a:p>
            <a:pPr marL="914400" lvl="1" indent="-457200">
              <a:spcBef>
                <a:spcPts val="0"/>
              </a:spcBef>
              <a:buFont typeface="Wingdings 3" panose="05040102010807070707" pitchFamily="18" charset="2"/>
              <a:buChar char="´"/>
            </a:pPr>
            <a:r>
              <a:rPr lang="en-US" sz="2800" b="1" dirty="0">
                <a:solidFill>
                  <a:schemeClr val="bg1"/>
                </a:solidFill>
              </a:rPr>
              <a:t>Time and place</a:t>
            </a:r>
          </a:p>
          <a:p>
            <a:pPr marL="914400" lvl="1" indent="-457200">
              <a:spcBef>
                <a:spcPts val="0"/>
              </a:spcBef>
              <a:buFont typeface="Wingdings 3" panose="05040102010807070707" pitchFamily="18" charset="2"/>
              <a:buChar char="´"/>
            </a:pPr>
            <a:r>
              <a:rPr lang="en-US" sz="2800" b="1" dirty="0">
                <a:solidFill>
                  <a:schemeClr val="bg1"/>
                </a:solidFill>
              </a:rPr>
              <a:t>Languages of appreciation</a:t>
            </a:r>
          </a:p>
          <a:p>
            <a:pPr marL="914400" lvl="1" indent="-457200">
              <a:spcBef>
                <a:spcPts val="0"/>
              </a:spcBef>
              <a:buFont typeface="Wingdings 3" panose="05040102010807070707" pitchFamily="18" charset="2"/>
              <a:buChar char="´"/>
            </a:pPr>
            <a:r>
              <a:rPr lang="en-US" sz="2800" b="1" dirty="0">
                <a:solidFill>
                  <a:schemeClr val="bg1"/>
                </a:solidFill>
              </a:rPr>
              <a:t>Little goes a long way</a:t>
            </a:r>
          </a:p>
          <a:p>
            <a:pPr marL="914400" lvl="1" indent="-457200">
              <a:spcBef>
                <a:spcPts val="0"/>
              </a:spcBef>
              <a:buFont typeface="Wingdings 3" panose="05040102010807070707" pitchFamily="18" charset="2"/>
              <a:buChar char="´"/>
            </a:pPr>
            <a:r>
              <a:rPr lang="en-US" sz="2800" b="1" dirty="0">
                <a:solidFill>
                  <a:schemeClr val="bg1"/>
                </a:solidFill>
              </a:rPr>
              <a:t>Connect it to the bigger picture</a:t>
            </a:r>
          </a:p>
          <a:p>
            <a:pPr marL="914400" lvl="1" indent="-457200">
              <a:spcBef>
                <a:spcPts val="0"/>
              </a:spcBef>
              <a:buFont typeface="Wingdings 3" panose="05040102010807070707" pitchFamily="18" charset="2"/>
              <a:buChar char="´"/>
            </a:pPr>
            <a:r>
              <a:rPr lang="en-US" sz="2800" b="1" dirty="0">
                <a:solidFill>
                  <a:schemeClr val="bg1"/>
                </a:solidFill>
              </a:rPr>
              <a:t>Turn a negative into positive</a:t>
            </a:r>
          </a:p>
          <a:p>
            <a:pPr marL="457200" lvl="1" indent="0">
              <a:spcBef>
                <a:spcPts val="0"/>
              </a:spcBef>
              <a:spcAft>
                <a:spcPts val="400"/>
              </a:spcAft>
              <a:buNone/>
            </a:pPr>
            <a:endParaRPr lang="en-US" sz="2800" b="1" dirty="0">
              <a:solidFill>
                <a:schemeClr val="bg1"/>
              </a:solidFill>
            </a:endParaRPr>
          </a:p>
          <a:p>
            <a:pPr marL="457200" lvl="1" indent="0">
              <a:spcBef>
                <a:spcPts val="0"/>
              </a:spcBef>
              <a:spcAft>
                <a:spcPts val="400"/>
              </a:spcAft>
              <a:buNone/>
            </a:pPr>
            <a:endParaRPr lang="en-US" sz="2800" b="1" dirty="0">
              <a:solidFill>
                <a:schemeClr val="bg1"/>
              </a:solidFill>
            </a:endParaRPr>
          </a:p>
          <a:p>
            <a:pPr marL="457200" lvl="1" indent="0">
              <a:spcBef>
                <a:spcPts val="0"/>
              </a:spcBef>
              <a:spcAft>
                <a:spcPts val="400"/>
              </a:spcAft>
              <a:buNone/>
            </a:pPr>
            <a:endParaRPr lang="en-US" sz="2800" b="1" dirty="0">
              <a:solidFill>
                <a:schemeClr val="bg1"/>
              </a:solidFill>
            </a:endParaRPr>
          </a:p>
        </p:txBody>
      </p:sp>
    </p:spTree>
    <p:extLst>
      <p:ext uri="{BB962C8B-B14F-4D97-AF65-F5344CB8AC3E}">
        <p14:creationId xmlns:p14="http://schemas.microsoft.com/office/powerpoint/2010/main" val="252792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400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600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800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1000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1200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9ADEB5A-468A-D904-C7A7-EE1151ADAB3B}"/>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1078981"/>
            <a:ext cx="8572500" cy="2319952"/>
          </a:xfrm>
        </p:spPr>
        <p:txBody>
          <a:bodyPr>
            <a:noAutofit/>
          </a:bodyPr>
          <a:lstStyle/>
          <a:p>
            <a:pPr marL="457200"/>
            <a:r>
              <a:rPr lang="en-US" sz="4400"/>
              <a:t>Language of Appreciation</a:t>
            </a:r>
          </a:p>
        </p:txBody>
      </p:sp>
      <p:sp>
        <p:nvSpPr>
          <p:cNvPr id="3" name="Content Placeholder 2"/>
          <p:cNvSpPr>
            <a:spLocks noGrp="1"/>
          </p:cNvSpPr>
          <p:nvPr>
            <p:ph idx="1"/>
          </p:nvPr>
        </p:nvSpPr>
        <p:spPr>
          <a:xfrm>
            <a:off x="342900" y="1555416"/>
            <a:ext cx="8877300" cy="3613484"/>
          </a:xfrm>
          <a:effectLst/>
        </p:spPr>
        <p:txBody>
          <a:bodyPr anchor="t">
            <a:noAutofit/>
          </a:bodyPr>
          <a:lstStyle/>
          <a:p>
            <a:pPr marL="0" lvl="1" indent="0">
              <a:spcBef>
                <a:spcPts val="0"/>
              </a:spcBef>
              <a:buNone/>
            </a:pPr>
            <a:r>
              <a:rPr lang="en-US" sz="2800" b="1" dirty="0">
                <a:solidFill>
                  <a:schemeClr val="bg1"/>
                </a:solidFill>
              </a:rPr>
              <a:t>There are 4 languages of employee appreciation: </a:t>
            </a:r>
          </a:p>
          <a:p>
            <a:pPr marL="914400" lvl="1" indent="-457200">
              <a:spcBef>
                <a:spcPts val="0"/>
              </a:spcBef>
              <a:buFont typeface="Wingdings 3" panose="05040102010807070707" pitchFamily="18" charset="2"/>
              <a:buChar char="´"/>
            </a:pPr>
            <a:r>
              <a:rPr lang="en-US" sz="2600" b="1" dirty="0">
                <a:solidFill>
                  <a:schemeClr val="bg1"/>
                </a:solidFill>
              </a:rPr>
              <a:t>Words of Affirmation</a:t>
            </a:r>
          </a:p>
          <a:p>
            <a:pPr marL="914400" lvl="1" indent="-457200">
              <a:spcBef>
                <a:spcPts val="0"/>
              </a:spcBef>
              <a:buFont typeface="Wingdings 3" panose="05040102010807070707" pitchFamily="18" charset="2"/>
              <a:buChar char="´"/>
            </a:pPr>
            <a:r>
              <a:rPr lang="en-US" sz="2600" b="1" dirty="0">
                <a:solidFill>
                  <a:schemeClr val="bg1"/>
                </a:solidFill>
              </a:rPr>
              <a:t>Quality Time</a:t>
            </a:r>
          </a:p>
          <a:p>
            <a:pPr marL="914400" lvl="1" indent="-457200">
              <a:spcBef>
                <a:spcPts val="0"/>
              </a:spcBef>
              <a:buFont typeface="Wingdings 3" panose="05040102010807070707" pitchFamily="18" charset="2"/>
              <a:buChar char="´"/>
            </a:pPr>
            <a:r>
              <a:rPr lang="en-US" sz="2600" b="1" dirty="0">
                <a:solidFill>
                  <a:schemeClr val="bg1"/>
                </a:solidFill>
              </a:rPr>
              <a:t>Acts of Service</a:t>
            </a:r>
          </a:p>
          <a:p>
            <a:pPr marL="914400" lvl="1" indent="-457200">
              <a:spcBef>
                <a:spcPts val="0"/>
              </a:spcBef>
              <a:buFont typeface="Wingdings 3" panose="05040102010807070707" pitchFamily="18" charset="2"/>
              <a:buChar char="´"/>
            </a:pPr>
            <a:r>
              <a:rPr lang="en-US" sz="2600" b="1" dirty="0">
                <a:solidFill>
                  <a:schemeClr val="bg1"/>
                </a:solidFill>
              </a:rPr>
              <a:t>Receiving Gifts</a:t>
            </a:r>
          </a:p>
          <a:p>
            <a:pPr marL="457200" lvl="1" indent="0">
              <a:spcBef>
                <a:spcPts val="0"/>
              </a:spcBef>
              <a:spcAft>
                <a:spcPts val="400"/>
              </a:spcAft>
              <a:buNone/>
            </a:pPr>
            <a:endParaRPr lang="en-US" sz="2800" b="1" dirty="0">
              <a:solidFill>
                <a:schemeClr val="bg1"/>
              </a:solidFill>
            </a:endParaRPr>
          </a:p>
          <a:p>
            <a:pPr marL="457200" lvl="1" indent="0">
              <a:spcBef>
                <a:spcPts val="0"/>
              </a:spcBef>
              <a:spcAft>
                <a:spcPts val="400"/>
              </a:spcAft>
              <a:buNone/>
            </a:pPr>
            <a:endParaRPr lang="en-US" sz="2800" b="1" dirty="0">
              <a:solidFill>
                <a:schemeClr val="bg1"/>
              </a:solidFill>
            </a:endParaRPr>
          </a:p>
          <a:p>
            <a:pPr marL="457200" lvl="1" indent="0">
              <a:spcBef>
                <a:spcPts val="0"/>
              </a:spcBef>
              <a:spcAft>
                <a:spcPts val="400"/>
              </a:spcAft>
              <a:buNone/>
            </a:pPr>
            <a:endParaRPr lang="en-US" sz="2800" b="1" dirty="0">
              <a:solidFill>
                <a:schemeClr val="bg1"/>
              </a:solidFill>
            </a:endParaRPr>
          </a:p>
        </p:txBody>
      </p:sp>
      <p:pic>
        <p:nvPicPr>
          <p:cNvPr id="5" name="Picture 2" descr="Who are Ideal Customers, and What Do They Look Like? - LaConte Consulting">
            <a:extLst>
              <a:ext uri="{FF2B5EF4-FFF2-40B4-BE49-F238E27FC236}">
                <a16:creationId xmlns:a16="http://schemas.microsoft.com/office/drawing/2014/main" id="{65F4CE76-C900-EE21-4484-BC7E9897917A}"/>
              </a:ext>
            </a:extLst>
          </p:cNvPr>
          <p:cNvPicPr>
            <a:picLocks noChangeArrowheads="1"/>
          </p:cNvPicPr>
          <p:nvPr/>
        </p:nvPicPr>
        <p:blipFill rotWithShape="1">
          <a:blip r:embed="rId3">
            <a:extLst>
              <a:ext uri="{28A0092B-C50C-407E-A947-70E740481C1C}">
                <a14:useLocalDpi xmlns:a14="http://schemas.microsoft.com/office/drawing/2010/main" val="0"/>
              </a:ext>
            </a:extLst>
          </a:blip>
          <a:srcRect l="5552" t="17113" r="79402" b="34941"/>
          <a:stretch/>
        </p:blipFill>
        <p:spPr bwMode="auto">
          <a:xfrm>
            <a:off x="647032" y="4260977"/>
            <a:ext cx="1395663" cy="2327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descr="Who are Ideal Customers, and What Do They Look Like? - LaConte Consulting">
            <a:extLst>
              <a:ext uri="{FF2B5EF4-FFF2-40B4-BE49-F238E27FC236}">
                <a16:creationId xmlns:a16="http://schemas.microsoft.com/office/drawing/2014/main" id="{5C3569CA-0C68-91C9-BB6C-8ED781D3EB71}"/>
              </a:ext>
            </a:extLst>
          </p:cNvPr>
          <p:cNvPicPr>
            <a:picLocks noChangeArrowheads="1"/>
          </p:cNvPicPr>
          <p:nvPr/>
        </p:nvPicPr>
        <p:blipFill rotWithShape="1">
          <a:blip r:embed="rId3">
            <a:extLst>
              <a:ext uri="{28A0092B-C50C-407E-A947-70E740481C1C}">
                <a14:useLocalDpi xmlns:a14="http://schemas.microsoft.com/office/drawing/2010/main" val="0"/>
              </a:ext>
            </a:extLst>
          </a:blip>
          <a:srcRect l="24091" t="25281" r="61540" b="29749"/>
          <a:stretch/>
        </p:blipFill>
        <p:spPr bwMode="auto">
          <a:xfrm>
            <a:off x="2777223" y="4256972"/>
            <a:ext cx="1399032" cy="2331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Who are Ideal Customers, and What Do They Look Like? - LaConte Consulting">
            <a:extLst>
              <a:ext uri="{FF2B5EF4-FFF2-40B4-BE49-F238E27FC236}">
                <a16:creationId xmlns:a16="http://schemas.microsoft.com/office/drawing/2014/main" id="{443354B3-B6F9-58BC-EAAA-2549B67174CF}"/>
              </a:ext>
            </a:extLst>
          </p:cNvPr>
          <p:cNvPicPr>
            <a:picLocks noChangeArrowheads="1"/>
          </p:cNvPicPr>
          <p:nvPr/>
        </p:nvPicPr>
        <p:blipFill rotWithShape="1">
          <a:blip r:embed="rId3">
            <a:extLst>
              <a:ext uri="{28A0092B-C50C-407E-A947-70E740481C1C}">
                <a14:useLocalDpi xmlns:a14="http://schemas.microsoft.com/office/drawing/2010/main" val="0"/>
              </a:ext>
            </a:extLst>
          </a:blip>
          <a:srcRect l="42718" t="30268" r="42913" b="24761"/>
          <a:stretch/>
        </p:blipFill>
        <p:spPr bwMode="auto">
          <a:xfrm>
            <a:off x="7044342" y="4260977"/>
            <a:ext cx="1399032" cy="2331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2" descr="Who are Ideal Customers, and What Do They Look Like? - LaConte Consulting">
            <a:extLst>
              <a:ext uri="{FF2B5EF4-FFF2-40B4-BE49-F238E27FC236}">
                <a16:creationId xmlns:a16="http://schemas.microsoft.com/office/drawing/2014/main" id="{357B360A-F38E-E28C-005C-1DF02748AE9D}"/>
              </a:ext>
            </a:extLst>
          </p:cNvPr>
          <p:cNvPicPr>
            <a:picLocks noChangeArrowheads="1"/>
          </p:cNvPicPr>
          <p:nvPr/>
        </p:nvPicPr>
        <p:blipFill rotWithShape="1">
          <a:blip r:embed="rId3">
            <a:extLst>
              <a:ext uri="{28A0092B-C50C-407E-A947-70E740481C1C}">
                <a14:useLocalDpi xmlns:a14="http://schemas.microsoft.com/office/drawing/2010/main" val="0"/>
              </a:ext>
            </a:extLst>
          </a:blip>
          <a:srcRect l="79405" t="41761" r="6226" b="13269"/>
          <a:stretch/>
        </p:blipFill>
        <p:spPr bwMode="auto">
          <a:xfrm>
            <a:off x="4910783" y="4256972"/>
            <a:ext cx="1399032" cy="2331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2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4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65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65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825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825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9ADEB5A-468A-D904-C7A7-EE1151ADAB3B}"/>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1078981"/>
            <a:ext cx="8572500" cy="2319952"/>
          </a:xfrm>
        </p:spPr>
        <p:txBody>
          <a:bodyPr>
            <a:noAutofit/>
          </a:bodyPr>
          <a:lstStyle/>
          <a:p>
            <a:pPr marL="457200"/>
            <a:r>
              <a:rPr lang="en-US" sz="4400"/>
              <a:t>Words of Affirmation</a:t>
            </a:r>
          </a:p>
        </p:txBody>
      </p:sp>
      <p:sp>
        <p:nvSpPr>
          <p:cNvPr id="3" name="Content Placeholder 2"/>
          <p:cNvSpPr>
            <a:spLocks noGrp="1"/>
          </p:cNvSpPr>
          <p:nvPr>
            <p:ph idx="1"/>
          </p:nvPr>
        </p:nvSpPr>
        <p:spPr>
          <a:xfrm>
            <a:off x="457200" y="1555416"/>
            <a:ext cx="5054600" cy="4696528"/>
          </a:xfrm>
          <a:effectLst/>
        </p:spPr>
        <p:txBody>
          <a:bodyPr anchor="t">
            <a:noAutofit/>
          </a:bodyPr>
          <a:lstStyle/>
          <a:p>
            <a:pPr marL="0" lvl="1" indent="0">
              <a:spcBef>
                <a:spcPts val="0"/>
              </a:spcBef>
              <a:buNone/>
            </a:pPr>
            <a:r>
              <a:rPr lang="en-US" sz="2800" b="1">
                <a:solidFill>
                  <a:schemeClr val="bg1"/>
                </a:solidFill>
              </a:rPr>
              <a:t>Nearly half of employees prefer words of affirmation. This can look like:</a:t>
            </a:r>
          </a:p>
          <a:p>
            <a:pPr marL="914400" lvl="1" indent="-457200">
              <a:spcBef>
                <a:spcPts val="0"/>
              </a:spcBef>
              <a:buFont typeface="Wingdings 3" panose="05040102010807070707" pitchFamily="18" charset="2"/>
              <a:buChar char="´"/>
            </a:pPr>
            <a:r>
              <a:rPr lang="en-US" sz="2600" b="1">
                <a:solidFill>
                  <a:schemeClr val="bg1"/>
                </a:solidFill>
              </a:rPr>
              <a:t>Verbal recognition</a:t>
            </a:r>
          </a:p>
          <a:p>
            <a:pPr marL="914400" lvl="1" indent="-457200">
              <a:spcBef>
                <a:spcPts val="0"/>
              </a:spcBef>
              <a:buFont typeface="Wingdings 3" panose="05040102010807070707" pitchFamily="18" charset="2"/>
              <a:buChar char="´"/>
            </a:pPr>
            <a:r>
              <a:rPr lang="en-US" sz="2600" b="1">
                <a:solidFill>
                  <a:schemeClr val="bg1"/>
                </a:solidFill>
              </a:rPr>
              <a:t>Written recognition</a:t>
            </a:r>
          </a:p>
          <a:p>
            <a:pPr marL="914400" lvl="1" indent="-457200">
              <a:spcBef>
                <a:spcPts val="0"/>
              </a:spcBef>
              <a:buFont typeface="Wingdings 3" panose="05040102010807070707" pitchFamily="18" charset="2"/>
              <a:buChar char="´"/>
            </a:pPr>
            <a:r>
              <a:rPr lang="en-US" sz="2600" b="1">
                <a:solidFill>
                  <a:schemeClr val="bg1"/>
                </a:solidFill>
              </a:rPr>
              <a:t>Tailor to employee’s comfort level</a:t>
            </a:r>
          </a:p>
          <a:p>
            <a:pPr marL="457200" lvl="1" indent="0">
              <a:spcBef>
                <a:spcPts val="0"/>
              </a:spcBef>
              <a:spcAft>
                <a:spcPts val="400"/>
              </a:spcAft>
              <a:buNone/>
            </a:pPr>
            <a:endParaRPr lang="en-US" sz="2800" b="1">
              <a:solidFill>
                <a:schemeClr val="bg1"/>
              </a:solidFill>
            </a:endParaRPr>
          </a:p>
          <a:p>
            <a:pPr marL="457200" lvl="1" indent="0">
              <a:spcBef>
                <a:spcPts val="0"/>
              </a:spcBef>
              <a:spcAft>
                <a:spcPts val="400"/>
              </a:spcAft>
              <a:buNone/>
            </a:pPr>
            <a:endParaRPr lang="en-US" sz="2800" b="1">
              <a:solidFill>
                <a:schemeClr val="bg1"/>
              </a:solidFill>
            </a:endParaRPr>
          </a:p>
        </p:txBody>
      </p:sp>
      <p:pic>
        <p:nvPicPr>
          <p:cNvPr id="7" name="Picture 2" descr="Who are Ideal Customers, and What Do They Look Like? - LaConte Consulting">
            <a:extLst>
              <a:ext uri="{FF2B5EF4-FFF2-40B4-BE49-F238E27FC236}">
                <a16:creationId xmlns:a16="http://schemas.microsoft.com/office/drawing/2014/main" id="{19BDAA59-4CB4-562A-BE8C-80DC50E560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44" t="19300" r="79187" b="55744"/>
          <a:stretch/>
        </p:blipFill>
        <p:spPr bwMode="auto">
          <a:xfrm>
            <a:off x="5827332" y="2007268"/>
            <a:ext cx="3062668" cy="2843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2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275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350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9ADEB5A-468A-D904-C7A7-EE1151ADAB3B}"/>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1078981"/>
            <a:ext cx="8572500" cy="2319952"/>
          </a:xfrm>
        </p:spPr>
        <p:txBody>
          <a:bodyPr>
            <a:noAutofit/>
          </a:bodyPr>
          <a:lstStyle/>
          <a:p>
            <a:pPr marL="457200"/>
            <a:r>
              <a:rPr lang="en-US" sz="4400"/>
              <a:t>Quality Time</a:t>
            </a:r>
          </a:p>
        </p:txBody>
      </p:sp>
      <p:sp>
        <p:nvSpPr>
          <p:cNvPr id="3" name="Content Placeholder 2"/>
          <p:cNvSpPr>
            <a:spLocks noGrp="1"/>
          </p:cNvSpPr>
          <p:nvPr>
            <p:ph idx="1"/>
          </p:nvPr>
        </p:nvSpPr>
        <p:spPr>
          <a:xfrm>
            <a:off x="3320718" y="1467187"/>
            <a:ext cx="5727032" cy="3842749"/>
          </a:xfrm>
          <a:effectLst/>
        </p:spPr>
        <p:txBody>
          <a:bodyPr anchor="t">
            <a:noAutofit/>
          </a:bodyPr>
          <a:lstStyle/>
          <a:p>
            <a:pPr marL="0" lvl="1" indent="0">
              <a:spcBef>
                <a:spcPts val="0"/>
              </a:spcBef>
              <a:buNone/>
            </a:pPr>
            <a:r>
              <a:rPr lang="en-US" sz="2800" b="1" dirty="0">
                <a:solidFill>
                  <a:schemeClr val="bg1"/>
                </a:solidFill>
              </a:rPr>
              <a:t>Quality time is about receiving focused attention.</a:t>
            </a:r>
          </a:p>
          <a:p>
            <a:pPr marL="914400" lvl="1" indent="-457200">
              <a:spcBef>
                <a:spcPts val="0"/>
              </a:spcBef>
              <a:buFont typeface="Wingdings 3" panose="05040102010807070707" pitchFamily="18" charset="2"/>
              <a:buChar char="´"/>
            </a:pPr>
            <a:r>
              <a:rPr lang="en-US" sz="2600" b="1" dirty="0">
                <a:solidFill>
                  <a:schemeClr val="bg1"/>
                </a:solidFill>
              </a:rPr>
              <a:t>Mentorship</a:t>
            </a:r>
          </a:p>
          <a:p>
            <a:pPr marL="914400" lvl="1" indent="-457200">
              <a:spcBef>
                <a:spcPts val="0"/>
              </a:spcBef>
              <a:buFont typeface="Wingdings 3" panose="05040102010807070707" pitchFamily="18" charset="2"/>
              <a:buChar char="´"/>
            </a:pPr>
            <a:r>
              <a:rPr lang="en-US" sz="2600" b="1" dirty="0">
                <a:solidFill>
                  <a:schemeClr val="bg1"/>
                </a:solidFill>
              </a:rPr>
              <a:t>Be accessible</a:t>
            </a:r>
          </a:p>
          <a:p>
            <a:pPr marL="914400" lvl="1" indent="-457200">
              <a:spcBef>
                <a:spcPts val="0"/>
              </a:spcBef>
              <a:buFont typeface="Wingdings 3" panose="05040102010807070707" pitchFamily="18" charset="2"/>
              <a:buChar char="´"/>
            </a:pPr>
            <a:r>
              <a:rPr lang="en-US" sz="2600" b="1" dirty="0">
                <a:solidFill>
                  <a:schemeClr val="bg1"/>
                </a:solidFill>
              </a:rPr>
              <a:t>Celebrate success’s</a:t>
            </a:r>
          </a:p>
          <a:p>
            <a:pPr marL="914400" lvl="1" indent="-457200">
              <a:spcBef>
                <a:spcPts val="0"/>
              </a:spcBef>
              <a:buFont typeface="Wingdings 3" panose="05040102010807070707" pitchFamily="18" charset="2"/>
              <a:buChar char="´"/>
            </a:pPr>
            <a:r>
              <a:rPr lang="en-US" sz="2600" b="1" dirty="0">
                <a:solidFill>
                  <a:schemeClr val="bg1"/>
                </a:solidFill>
              </a:rPr>
              <a:t>Take interest in staff’s lives</a:t>
            </a:r>
          </a:p>
          <a:p>
            <a:pPr marL="914400" lvl="1" indent="-457200">
              <a:spcBef>
                <a:spcPts val="0"/>
              </a:spcBef>
              <a:buFont typeface="Wingdings 3" panose="05040102010807070707" pitchFamily="18" charset="2"/>
              <a:buChar char="´"/>
            </a:pPr>
            <a:r>
              <a:rPr lang="en-US" sz="2600" b="1" dirty="0">
                <a:solidFill>
                  <a:schemeClr val="bg1"/>
                </a:solidFill>
              </a:rPr>
              <a:t>Create moments for team bonding</a:t>
            </a:r>
          </a:p>
          <a:p>
            <a:pPr marL="457200" lvl="1" indent="0">
              <a:spcBef>
                <a:spcPts val="0"/>
              </a:spcBef>
              <a:spcAft>
                <a:spcPts val="400"/>
              </a:spcAft>
              <a:buNone/>
            </a:pPr>
            <a:endParaRPr lang="en-US" sz="2800" b="1" dirty="0">
              <a:solidFill>
                <a:schemeClr val="bg1"/>
              </a:solidFill>
            </a:endParaRPr>
          </a:p>
          <a:p>
            <a:pPr marL="457200" lvl="1" indent="0">
              <a:spcBef>
                <a:spcPts val="0"/>
              </a:spcBef>
              <a:spcAft>
                <a:spcPts val="400"/>
              </a:spcAft>
              <a:buNone/>
            </a:pPr>
            <a:endParaRPr lang="en-US" sz="2800" b="1" dirty="0">
              <a:solidFill>
                <a:schemeClr val="bg1"/>
              </a:solidFill>
            </a:endParaRPr>
          </a:p>
          <a:p>
            <a:pPr marL="457200" lvl="1" indent="0">
              <a:spcBef>
                <a:spcPts val="0"/>
              </a:spcBef>
              <a:spcAft>
                <a:spcPts val="400"/>
              </a:spcAft>
              <a:buNone/>
            </a:pPr>
            <a:endParaRPr lang="en-US" sz="2800" b="1" dirty="0">
              <a:solidFill>
                <a:schemeClr val="bg1"/>
              </a:solidFill>
            </a:endParaRPr>
          </a:p>
        </p:txBody>
      </p:sp>
      <p:pic>
        <p:nvPicPr>
          <p:cNvPr id="1026" name="Picture 2" descr="Who are Ideal Customers, and What Do They Look Like? - LaConte Consulting">
            <a:extLst>
              <a:ext uri="{FF2B5EF4-FFF2-40B4-BE49-F238E27FC236}">
                <a16:creationId xmlns:a16="http://schemas.microsoft.com/office/drawing/2014/main" id="{9AE8FD08-A56A-E991-ADDA-C7E5152D8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19" t="24108" r="61930" b="47244"/>
          <a:stretch/>
        </p:blipFill>
        <p:spPr bwMode="auto">
          <a:xfrm>
            <a:off x="549413" y="2277316"/>
            <a:ext cx="2410355" cy="2727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24E12B-CFF1-632F-969E-0A6947A1906A}"/>
              </a:ext>
            </a:extLst>
          </p:cNvPr>
          <p:cNvSpPr txBox="1"/>
          <p:nvPr/>
        </p:nvSpPr>
        <p:spPr>
          <a:xfrm>
            <a:off x="805543" y="5651174"/>
            <a:ext cx="7445828" cy="707886"/>
          </a:xfrm>
          <a:prstGeom prst="rect">
            <a:avLst/>
          </a:prstGeom>
          <a:solidFill>
            <a:schemeClr val="accent1"/>
          </a:solidFill>
          <a:ln>
            <a:solidFill>
              <a:schemeClr val="bg1"/>
            </a:solidFill>
          </a:ln>
        </p:spPr>
        <p:txBody>
          <a:bodyPr wrap="square" rtlCol="0" anchor="ctr">
            <a:spAutoFit/>
          </a:bodyPr>
          <a:lstStyle/>
          <a:p>
            <a:pPr algn="ctr"/>
            <a:r>
              <a:rPr lang="en-US" sz="2000" b="1" dirty="0"/>
              <a:t>78% of people who work 30-50 hours per week, spend more time with their coworkers than family. </a:t>
            </a:r>
          </a:p>
        </p:txBody>
      </p:sp>
    </p:spTree>
    <p:extLst>
      <p:ext uri="{BB962C8B-B14F-4D97-AF65-F5344CB8AC3E}">
        <p14:creationId xmlns:p14="http://schemas.microsoft.com/office/powerpoint/2010/main" val="262137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500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700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9ADEB5A-468A-D904-C7A7-EE1151ADAB3B}"/>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1078981"/>
            <a:ext cx="8572500" cy="2319952"/>
          </a:xfrm>
        </p:spPr>
        <p:txBody>
          <a:bodyPr>
            <a:noAutofit/>
          </a:bodyPr>
          <a:lstStyle/>
          <a:p>
            <a:pPr marL="457200"/>
            <a:r>
              <a:rPr lang="en-US" sz="4400"/>
              <a:t>Acts of Service</a:t>
            </a:r>
          </a:p>
        </p:txBody>
      </p:sp>
      <p:sp>
        <p:nvSpPr>
          <p:cNvPr id="3" name="Content Placeholder 2"/>
          <p:cNvSpPr>
            <a:spLocks noGrp="1"/>
          </p:cNvSpPr>
          <p:nvPr>
            <p:ph idx="1"/>
          </p:nvPr>
        </p:nvSpPr>
        <p:spPr>
          <a:xfrm>
            <a:off x="289171" y="1574800"/>
            <a:ext cx="8572500" cy="3613484"/>
          </a:xfrm>
          <a:effectLst/>
        </p:spPr>
        <p:txBody>
          <a:bodyPr anchor="t">
            <a:noAutofit/>
          </a:bodyPr>
          <a:lstStyle/>
          <a:p>
            <a:pPr marL="0" lvl="1" indent="0">
              <a:spcBef>
                <a:spcPts val="0"/>
              </a:spcBef>
              <a:buNone/>
            </a:pPr>
            <a:r>
              <a:rPr lang="en-US" sz="2800" b="1" dirty="0">
                <a:solidFill>
                  <a:schemeClr val="bg1"/>
                </a:solidFill>
              </a:rPr>
              <a:t>You can show appreciation by performing small acts that support your employees.</a:t>
            </a:r>
          </a:p>
          <a:p>
            <a:pPr marL="914400" lvl="1" indent="-457200">
              <a:spcBef>
                <a:spcPts val="0"/>
              </a:spcBef>
              <a:buFont typeface="Wingdings 3" panose="05040102010807070707" pitchFamily="18" charset="2"/>
              <a:buChar char="´"/>
            </a:pPr>
            <a:r>
              <a:rPr lang="en-US" sz="2600" b="1" dirty="0">
                <a:solidFill>
                  <a:schemeClr val="bg1"/>
                </a:solidFill>
              </a:rPr>
              <a:t>Take one for the team</a:t>
            </a:r>
          </a:p>
          <a:p>
            <a:pPr marL="914400" lvl="1" indent="-457200">
              <a:spcBef>
                <a:spcPts val="0"/>
              </a:spcBef>
              <a:buFont typeface="Wingdings 3" panose="05040102010807070707" pitchFamily="18" charset="2"/>
              <a:buChar char="´"/>
            </a:pPr>
            <a:r>
              <a:rPr lang="en-US" sz="2600" b="1" dirty="0">
                <a:solidFill>
                  <a:schemeClr val="bg1"/>
                </a:solidFill>
              </a:rPr>
              <a:t>Brewing coffee/ Bring snacks</a:t>
            </a:r>
          </a:p>
          <a:p>
            <a:pPr marL="914400" lvl="1" indent="-457200">
              <a:spcBef>
                <a:spcPts val="0"/>
              </a:spcBef>
              <a:buFont typeface="Wingdings 3" panose="05040102010807070707" pitchFamily="18" charset="2"/>
              <a:buChar char="´"/>
            </a:pPr>
            <a:r>
              <a:rPr lang="en-US" sz="2600" b="1" dirty="0">
                <a:solidFill>
                  <a:schemeClr val="bg1"/>
                </a:solidFill>
              </a:rPr>
              <a:t>Take something off their plate</a:t>
            </a:r>
          </a:p>
          <a:p>
            <a:pPr marL="457200" lvl="1" indent="0">
              <a:spcBef>
                <a:spcPts val="0"/>
              </a:spcBef>
              <a:spcAft>
                <a:spcPts val="400"/>
              </a:spcAft>
              <a:buNone/>
            </a:pPr>
            <a:endParaRPr lang="en-US" sz="2800" b="1" dirty="0">
              <a:solidFill>
                <a:schemeClr val="bg1"/>
              </a:solidFill>
            </a:endParaRPr>
          </a:p>
          <a:p>
            <a:pPr marL="457200" lvl="1" indent="0">
              <a:spcBef>
                <a:spcPts val="0"/>
              </a:spcBef>
              <a:spcAft>
                <a:spcPts val="400"/>
              </a:spcAft>
              <a:buNone/>
            </a:pPr>
            <a:endParaRPr lang="en-US" sz="2800" b="1" dirty="0">
              <a:solidFill>
                <a:schemeClr val="bg1"/>
              </a:solidFill>
            </a:endParaRPr>
          </a:p>
          <a:p>
            <a:pPr marL="457200" lvl="1" indent="0">
              <a:spcBef>
                <a:spcPts val="0"/>
              </a:spcBef>
              <a:spcAft>
                <a:spcPts val="400"/>
              </a:spcAft>
              <a:buNone/>
            </a:pPr>
            <a:endParaRPr lang="en-US" sz="2800" b="1" dirty="0">
              <a:solidFill>
                <a:schemeClr val="bg1"/>
              </a:solidFill>
            </a:endParaRPr>
          </a:p>
        </p:txBody>
      </p:sp>
      <p:pic>
        <p:nvPicPr>
          <p:cNvPr id="5" name="Picture 2" descr="Who are Ideal Customers, and What Do They Look Like? - LaConte Consulting">
            <a:extLst>
              <a:ext uri="{FF2B5EF4-FFF2-40B4-BE49-F238E27FC236}">
                <a16:creationId xmlns:a16="http://schemas.microsoft.com/office/drawing/2014/main" id="{5B65CAA6-8EC4-74C5-D82C-742834DF02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299" t="43732" r="6249" b="30125"/>
          <a:stretch/>
        </p:blipFill>
        <p:spPr bwMode="auto">
          <a:xfrm>
            <a:off x="3022138" y="4210052"/>
            <a:ext cx="2528224" cy="2393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3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9ADEB5A-468A-D904-C7A7-EE1151ADAB3B}"/>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1078981"/>
            <a:ext cx="8572500" cy="2319952"/>
          </a:xfrm>
        </p:spPr>
        <p:txBody>
          <a:bodyPr>
            <a:noAutofit/>
          </a:bodyPr>
          <a:lstStyle/>
          <a:p>
            <a:pPr marL="457200"/>
            <a:r>
              <a:rPr lang="en-US" sz="4400" dirty="0"/>
              <a:t>Receiving Gifts</a:t>
            </a:r>
          </a:p>
        </p:txBody>
      </p:sp>
      <p:sp>
        <p:nvSpPr>
          <p:cNvPr id="3" name="Content Placeholder 2"/>
          <p:cNvSpPr>
            <a:spLocks noGrp="1"/>
          </p:cNvSpPr>
          <p:nvPr>
            <p:ph idx="1"/>
          </p:nvPr>
        </p:nvSpPr>
        <p:spPr>
          <a:xfrm>
            <a:off x="3403600" y="1622258"/>
            <a:ext cx="5562600" cy="3613484"/>
          </a:xfrm>
          <a:effectLst/>
        </p:spPr>
        <p:txBody>
          <a:bodyPr anchor="t">
            <a:noAutofit/>
          </a:bodyPr>
          <a:lstStyle/>
          <a:p>
            <a:pPr marL="0" lvl="1" indent="0">
              <a:spcBef>
                <a:spcPts val="0"/>
              </a:spcBef>
              <a:buNone/>
            </a:pPr>
            <a:r>
              <a:rPr lang="en-US" sz="2800" b="1">
                <a:solidFill>
                  <a:schemeClr val="bg1"/>
                </a:solidFill>
              </a:rPr>
              <a:t>Sharing gifts that reflect your employees’ interests.</a:t>
            </a:r>
          </a:p>
          <a:p>
            <a:pPr marL="914400" lvl="1" indent="-457200">
              <a:spcBef>
                <a:spcPts val="0"/>
              </a:spcBef>
              <a:buFont typeface="Wingdings 3" panose="05040102010807070707" pitchFamily="18" charset="2"/>
              <a:buChar char="´"/>
            </a:pPr>
            <a:r>
              <a:rPr lang="en-US" sz="2600" b="1">
                <a:solidFill>
                  <a:schemeClr val="bg1"/>
                </a:solidFill>
              </a:rPr>
              <a:t>Can be inexpensive</a:t>
            </a:r>
          </a:p>
          <a:p>
            <a:pPr marL="914400" lvl="1" indent="-457200">
              <a:spcBef>
                <a:spcPts val="0"/>
              </a:spcBef>
              <a:buFont typeface="Wingdings 3" panose="05040102010807070707" pitchFamily="18" charset="2"/>
              <a:buChar char="´"/>
            </a:pPr>
            <a:r>
              <a:rPr lang="en-US" sz="2600" b="1">
                <a:solidFill>
                  <a:schemeClr val="bg1"/>
                </a:solidFill>
              </a:rPr>
              <a:t>Milestone achievements</a:t>
            </a:r>
          </a:p>
          <a:p>
            <a:pPr marL="914400" lvl="1" indent="-457200">
              <a:spcBef>
                <a:spcPts val="0"/>
              </a:spcBef>
              <a:buFont typeface="Wingdings 3" panose="05040102010807070707" pitchFamily="18" charset="2"/>
              <a:buChar char="´"/>
            </a:pPr>
            <a:r>
              <a:rPr lang="en-US" sz="2600" b="1">
                <a:solidFill>
                  <a:schemeClr val="bg1"/>
                </a:solidFill>
              </a:rPr>
              <a:t>Must know your employees </a:t>
            </a:r>
          </a:p>
          <a:p>
            <a:pPr marL="457200" lvl="1" indent="0">
              <a:spcBef>
                <a:spcPts val="0"/>
              </a:spcBef>
              <a:spcAft>
                <a:spcPts val="400"/>
              </a:spcAft>
              <a:buNone/>
            </a:pPr>
            <a:endParaRPr lang="en-US" sz="2800" b="1">
              <a:solidFill>
                <a:schemeClr val="bg1"/>
              </a:solidFill>
            </a:endParaRPr>
          </a:p>
          <a:p>
            <a:pPr marL="457200" lvl="1" indent="0">
              <a:spcBef>
                <a:spcPts val="0"/>
              </a:spcBef>
              <a:spcAft>
                <a:spcPts val="400"/>
              </a:spcAft>
              <a:buNone/>
            </a:pPr>
            <a:endParaRPr lang="en-US" sz="2800" b="1">
              <a:solidFill>
                <a:schemeClr val="bg1"/>
              </a:solidFill>
            </a:endParaRPr>
          </a:p>
          <a:p>
            <a:pPr marL="457200" lvl="1" indent="0">
              <a:spcBef>
                <a:spcPts val="0"/>
              </a:spcBef>
              <a:spcAft>
                <a:spcPts val="400"/>
              </a:spcAft>
              <a:buNone/>
            </a:pPr>
            <a:endParaRPr lang="en-US" sz="2800" b="1">
              <a:solidFill>
                <a:schemeClr val="bg1"/>
              </a:solidFill>
            </a:endParaRPr>
          </a:p>
        </p:txBody>
      </p:sp>
      <p:pic>
        <p:nvPicPr>
          <p:cNvPr id="5" name="Picture 2" descr="Who are Ideal Customers, and What Do They Look Like? - LaConte Consulting">
            <a:extLst>
              <a:ext uri="{FF2B5EF4-FFF2-40B4-BE49-F238E27FC236}">
                <a16:creationId xmlns:a16="http://schemas.microsoft.com/office/drawing/2014/main" id="{76F0FDFE-87BE-96D5-19ED-ABCFEAD2A7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684" t="29990" r="42982" b="41520"/>
          <a:stretch/>
        </p:blipFill>
        <p:spPr bwMode="auto">
          <a:xfrm>
            <a:off x="554121" y="2438400"/>
            <a:ext cx="2620879" cy="2931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1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9ADEB5A-468A-D904-C7A7-EE1151ADAB3B}"/>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1078981"/>
            <a:ext cx="8572500" cy="2319952"/>
          </a:xfrm>
        </p:spPr>
        <p:txBody>
          <a:bodyPr>
            <a:noAutofit/>
          </a:bodyPr>
          <a:lstStyle/>
          <a:p>
            <a:pPr marL="457200"/>
            <a:r>
              <a:rPr lang="en-US" sz="4400"/>
              <a:t>Know Your Employees</a:t>
            </a:r>
          </a:p>
        </p:txBody>
      </p:sp>
      <p:pic>
        <p:nvPicPr>
          <p:cNvPr id="9" name="Employee of the Month - Schitt’s Creek (1)">
            <a:hlinkClick r:id="" action="ppaction://media"/>
            <a:extLst>
              <a:ext uri="{FF2B5EF4-FFF2-40B4-BE49-F238E27FC236}">
                <a16:creationId xmlns:a16="http://schemas.microsoft.com/office/drawing/2014/main" id="{80416F4E-8D47-B8E8-46BE-71239AF0E8A8}"/>
              </a:ext>
            </a:extLst>
          </p:cNvPr>
          <p:cNvPicPr>
            <a:picLocks noChangeAspect="1"/>
          </p:cNvPicPr>
          <p:nvPr>
            <a:videoFile r:link="rId1"/>
            <p:extLst>
              <p:ext uri="{DAA4B4D4-6D71-4841-9C94-3DE7FCFB9230}">
                <p14:media xmlns:p14="http://schemas.microsoft.com/office/powerpoint/2010/main" r:embed="rId2">
                  <p14:trim end="55938.8333"/>
                </p14:media>
              </p:ext>
            </p:extLst>
          </p:nvPr>
        </p:nvPicPr>
        <p:blipFill>
          <a:blip r:embed="rId5"/>
          <a:stretch>
            <a:fillRect/>
          </a:stretch>
        </p:blipFill>
        <p:spPr>
          <a:xfrm>
            <a:off x="508000" y="1671245"/>
            <a:ext cx="8128000" cy="4572000"/>
          </a:xfrm>
          <a:prstGeom prst="rect">
            <a:avLst/>
          </a:prstGeom>
        </p:spPr>
      </p:pic>
      <p:pic>
        <p:nvPicPr>
          <p:cNvPr id="10" name="Employee of the Month - Schitt’s Creek (1)">
            <a:hlinkClick r:id="" action="ppaction://media"/>
            <a:extLst>
              <a:ext uri="{FF2B5EF4-FFF2-40B4-BE49-F238E27FC236}">
                <a16:creationId xmlns:a16="http://schemas.microsoft.com/office/drawing/2014/main" id="{DED4AF70-D4D4-3969-E2E4-B31DAD653B10}"/>
              </a:ext>
            </a:extLst>
          </p:cNvPr>
          <p:cNvPicPr>
            <a:picLocks noChangeAspect="1"/>
          </p:cNvPicPr>
          <p:nvPr>
            <a:videoFile r:link="rId1"/>
            <p:extLst>
              <p:ext uri="{DAA4B4D4-6D71-4841-9C94-3DE7FCFB9230}">
                <p14:media xmlns:p14="http://schemas.microsoft.com/office/powerpoint/2010/main" r:embed="rId2">
                  <p14:trim st="49234" end="23695.8333"/>
                </p14:media>
              </p:ext>
            </p:extLst>
          </p:nvPr>
        </p:nvPicPr>
        <p:blipFill>
          <a:blip r:embed="rId6"/>
          <a:stretch>
            <a:fillRect/>
          </a:stretch>
        </p:blipFill>
        <p:spPr>
          <a:xfrm>
            <a:off x="0" y="1385496"/>
            <a:ext cx="9143997" cy="5143498"/>
          </a:xfrm>
          <a:prstGeom prst="rect">
            <a:avLst/>
          </a:prstGeom>
        </p:spPr>
      </p:pic>
    </p:spTree>
    <p:extLst>
      <p:ext uri="{BB962C8B-B14F-4D97-AF65-F5344CB8AC3E}">
        <p14:creationId xmlns:p14="http://schemas.microsoft.com/office/powerpoint/2010/main" val="23276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6" fill="hold"/>
                                        <p:tgtEl>
                                          <p:spTgt spid="9"/>
                                        </p:tgtEl>
                                      </p:cBhvr>
                                    </p:cmd>
                                  </p:childTnLst>
                                </p:cTn>
                              </p:par>
                              <p:par>
                                <p:cTn id="7" presetID="1" presetClass="entr" presetSubtype="0" fill="hold" nodeType="withEffect">
                                  <p:stCondLst>
                                    <p:cond delay="4001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mediacall" presetSubtype="0" fill="hold" nodeType="withEffect">
                                  <p:stCondLst>
                                    <p:cond delay="40010"/>
                                  </p:stCondLst>
                                  <p:childTnLst>
                                    <p:cmd type="call" cmd="playFrom(0.0)">
                                      <p:cBhvr>
                                        <p:cTn id="10" dur="23015" fill="hold"/>
                                        <p:tgtEl>
                                          <p:spTgt spid="10"/>
                                        </p:tgtEl>
                                      </p:cBhvr>
                                    </p:cmd>
                                  </p:childTnLst>
                                </p:cTn>
                              </p:par>
                              <p:par>
                                <p:cTn id="11" presetID="1" presetClass="exit" presetSubtype="0" fill="hold" nodeType="withEffect">
                                  <p:stCondLst>
                                    <p:cond delay="40010"/>
                                  </p:stCondLst>
                                  <p:childTnLst>
                                    <p:set>
                                      <p:cBhvr>
                                        <p:cTn id="12" dur="1" fill="hold">
                                          <p:stCondLst>
                                            <p:cond delay="0"/>
                                          </p:stCondLst>
                                        </p:cTn>
                                        <p:tgtEl>
                                          <p:spTgt spid="9"/>
                                        </p:tgtEl>
                                        <p:attrNameLst>
                                          <p:attrName>style.visibility</p:attrName>
                                        </p:attrNameLst>
                                      </p:cBhvr>
                                      <p:to>
                                        <p:strVal val="hidden"/>
                                      </p:to>
                                    </p:set>
                                    <p:cmd type="call" cmd="stop">
                                      <p:cBhvr>
                                        <p:cTn id="13" dur="1">
                                          <p:stCondLst>
                                            <p:cond delay="0"/>
                                          </p:stCondLst>
                                        </p:cTn>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9"/>
                </p:tgtEl>
              </p:cMediaNode>
            </p:video>
            <p:video>
              <p:cMediaNode vol="80000">
                <p:cTn id="15" fill="hold" display="0">
                  <p:stCondLst>
                    <p:cond delay="indefinite"/>
                  </p:stCondLst>
                </p:cTn>
                <p:tgtEl>
                  <p:spTgt spid="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C6097A0-35DD-52B3-D5FC-CAFE93FA12A1}"/>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sz="3600">
              <a:solidFill>
                <a:schemeClr val="bg1"/>
              </a:solidFill>
            </a:endParaRPr>
          </a:p>
        </p:txBody>
      </p:sp>
      <p:sp>
        <p:nvSpPr>
          <p:cNvPr id="2" name="Title 1"/>
          <p:cNvSpPr>
            <a:spLocks noGrp="1"/>
          </p:cNvSpPr>
          <p:nvPr>
            <p:ph type="title"/>
          </p:nvPr>
        </p:nvSpPr>
        <p:spPr>
          <a:xfrm>
            <a:off x="0" y="186871"/>
            <a:ext cx="8648907" cy="1024424"/>
          </a:xfrm>
        </p:spPr>
        <p:txBody>
          <a:bodyPr>
            <a:noAutofit/>
          </a:bodyPr>
          <a:lstStyle/>
          <a:p>
            <a:pPr marL="457200"/>
            <a:r>
              <a:rPr lang="en-US" sz="4400"/>
              <a:t>Activity 1</a:t>
            </a:r>
          </a:p>
        </p:txBody>
      </p:sp>
      <p:pic>
        <p:nvPicPr>
          <p:cNvPr id="7" name="Picture 6" descr="Graphical user interface, text, application, email&#10;&#10;Description automatically generated">
            <a:extLst>
              <a:ext uri="{FF2B5EF4-FFF2-40B4-BE49-F238E27FC236}">
                <a16:creationId xmlns:a16="http://schemas.microsoft.com/office/drawing/2014/main" id="{920E797B-7227-F069-9165-12702CD924F9}"/>
              </a:ext>
            </a:extLst>
          </p:cNvPr>
          <p:cNvPicPr>
            <a:picLocks noChangeAspect="1"/>
          </p:cNvPicPr>
          <p:nvPr/>
        </p:nvPicPr>
        <p:blipFill rotWithShape="1">
          <a:blip r:embed="rId3"/>
          <a:srcRect l="7819" t="30306" r="10555" b="4239"/>
          <a:stretch/>
        </p:blipFill>
        <p:spPr>
          <a:xfrm>
            <a:off x="261884" y="2188028"/>
            <a:ext cx="8620231" cy="3048000"/>
          </a:xfrm>
          <a:prstGeom prst="rect">
            <a:avLst/>
          </a:prstGeom>
          <a:ln w="38100" cap="sq">
            <a:solidFill>
              <a:srgbClr val="000000"/>
            </a:solidFill>
            <a:prstDash val="solid"/>
            <a:miter lim="800000"/>
          </a:ln>
          <a:effectLst/>
        </p:spPr>
      </p:pic>
      <p:sp>
        <p:nvSpPr>
          <p:cNvPr id="8" name="TextBox 7">
            <a:extLst>
              <a:ext uri="{FF2B5EF4-FFF2-40B4-BE49-F238E27FC236}">
                <a16:creationId xmlns:a16="http://schemas.microsoft.com/office/drawing/2014/main" id="{69A86655-A1CD-A05C-45D5-846C454B0E79}"/>
              </a:ext>
            </a:extLst>
          </p:cNvPr>
          <p:cNvSpPr txBox="1"/>
          <p:nvPr/>
        </p:nvSpPr>
        <p:spPr>
          <a:xfrm>
            <a:off x="517072" y="1386704"/>
            <a:ext cx="8109857" cy="523220"/>
          </a:xfrm>
          <a:prstGeom prst="rect">
            <a:avLst/>
          </a:prstGeom>
          <a:noFill/>
        </p:spPr>
        <p:txBody>
          <a:bodyPr wrap="square" rtlCol="0">
            <a:spAutoFit/>
          </a:bodyPr>
          <a:lstStyle/>
          <a:p>
            <a:r>
              <a:rPr lang="en-US" sz="2800" b="1" dirty="0">
                <a:solidFill>
                  <a:schemeClr val="bg1"/>
                </a:solidFill>
              </a:rPr>
              <a:t>In your workbook, please complete Activity 1:</a:t>
            </a:r>
          </a:p>
        </p:txBody>
      </p:sp>
    </p:spTree>
    <p:extLst>
      <p:ext uri="{BB962C8B-B14F-4D97-AF65-F5344CB8AC3E}">
        <p14:creationId xmlns:p14="http://schemas.microsoft.com/office/powerpoint/2010/main" val="1970297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C6097A0-35DD-52B3-D5FC-CAFE93FA12A1}"/>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sz="3600">
              <a:solidFill>
                <a:schemeClr val="bg1"/>
              </a:solidFill>
            </a:endParaRPr>
          </a:p>
        </p:txBody>
      </p:sp>
      <p:sp>
        <p:nvSpPr>
          <p:cNvPr id="2" name="Title 1"/>
          <p:cNvSpPr>
            <a:spLocks noGrp="1"/>
          </p:cNvSpPr>
          <p:nvPr>
            <p:ph type="title"/>
          </p:nvPr>
        </p:nvSpPr>
        <p:spPr>
          <a:xfrm>
            <a:off x="0" y="186871"/>
            <a:ext cx="8648907" cy="1024424"/>
          </a:xfrm>
        </p:spPr>
        <p:txBody>
          <a:bodyPr>
            <a:noAutofit/>
          </a:bodyPr>
          <a:lstStyle/>
          <a:p>
            <a:pPr marL="457200"/>
            <a:r>
              <a:rPr lang="en-US" dirty="0"/>
              <a:t>Language of Appreciation Poll</a:t>
            </a:r>
          </a:p>
        </p:txBody>
      </p:sp>
      <p:sp>
        <p:nvSpPr>
          <p:cNvPr id="3" name="Content Placeholder 2"/>
          <p:cNvSpPr>
            <a:spLocks noGrp="1"/>
          </p:cNvSpPr>
          <p:nvPr>
            <p:ph idx="1"/>
          </p:nvPr>
        </p:nvSpPr>
        <p:spPr>
          <a:xfrm>
            <a:off x="280738" y="1554479"/>
            <a:ext cx="8787062" cy="2873141"/>
          </a:xfrm>
          <a:effectLst/>
        </p:spPr>
        <p:txBody>
          <a:bodyPr anchor="t">
            <a:noAutofit/>
          </a:bodyPr>
          <a:lstStyle/>
          <a:p>
            <a:pPr marL="0" lvl="1" indent="0">
              <a:spcBef>
                <a:spcPts val="0"/>
              </a:spcBef>
              <a:buNone/>
            </a:pPr>
            <a:r>
              <a:rPr lang="en-US" sz="2600" b="1" dirty="0">
                <a:solidFill>
                  <a:schemeClr val="bg1"/>
                </a:solidFill>
              </a:rPr>
              <a:t>What is your preferred Language of Appreciation?</a:t>
            </a:r>
          </a:p>
          <a:p>
            <a:pPr marL="914400" lvl="1" indent="-457200">
              <a:spcBef>
                <a:spcPts val="0"/>
              </a:spcBef>
              <a:buFont typeface="Wingdings 3" panose="05040102010807070707" pitchFamily="18" charset="2"/>
              <a:buChar char="´"/>
            </a:pPr>
            <a:r>
              <a:rPr lang="en-US" sz="2400" b="1" dirty="0">
                <a:solidFill>
                  <a:schemeClr val="bg1"/>
                </a:solidFill>
              </a:rPr>
              <a:t>Words of Affirmation</a:t>
            </a:r>
          </a:p>
          <a:p>
            <a:pPr marL="914400" lvl="1" indent="-457200">
              <a:spcBef>
                <a:spcPts val="0"/>
              </a:spcBef>
              <a:buFont typeface="Wingdings 3" panose="05040102010807070707" pitchFamily="18" charset="2"/>
              <a:buChar char="´"/>
            </a:pPr>
            <a:r>
              <a:rPr lang="en-US" sz="2400" b="1" dirty="0">
                <a:solidFill>
                  <a:schemeClr val="bg1"/>
                </a:solidFill>
              </a:rPr>
              <a:t>Quality Time</a:t>
            </a:r>
          </a:p>
          <a:p>
            <a:pPr marL="914400" lvl="1" indent="-457200">
              <a:spcBef>
                <a:spcPts val="0"/>
              </a:spcBef>
              <a:buFont typeface="Wingdings 3" panose="05040102010807070707" pitchFamily="18" charset="2"/>
              <a:buChar char="´"/>
            </a:pPr>
            <a:r>
              <a:rPr lang="en-US" sz="2400" b="1" dirty="0">
                <a:solidFill>
                  <a:schemeClr val="bg1"/>
                </a:solidFill>
              </a:rPr>
              <a:t>Acts of Service</a:t>
            </a:r>
          </a:p>
          <a:p>
            <a:pPr marL="914400" lvl="1" indent="-457200">
              <a:spcBef>
                <a:spcPts val="0"/>
              </a:spcBef>
              <a:buFont typeface="Wingdings 3" panose="05040102010807070707" pitchFamily="18" charset="2"/>
              <a:buChar char="´"/>
            </a:pPr>
            <a:r>
              <a:rPr lang="en-US" sz="2400" b="1" dirty="0">
                <a:solidFill>
                  <a:schemeClr val="bg1"/>
                </a:solidFill>
              </a:rPr>
              <a:t>Tangible Gifts</a:t>
            </a:r>
          </a:p>
          <a:p>
            <a:pPr marL="457200" lvl="1" indent="0">
              <a:spcBef>
                <a:spcPts val="0"/>
              </a:spcBef>
              <a:spcAft>
                <a:spcPts val="400"/>
              </a:spcAft>
              <a:buNone/>
            </a:pPr>
            <a:endParaRPr lang="en-US" sz="2800" b="1" dirty="0">
              <a:solidFill>
                <a:schemeClr val="bg1"/>
              </a:solidFill>
            </a:endParaRPr>
          </a:p>
        </p:txBody>
      </p:sp>
      <p:pic>
        <p:nvPicPr>
          <p:cNvPr id="1026" name="Picture 2" descr="United States Opinion Poll Election Result, PNG, 1491x1384px, United  States, Area, Brand, Controversy, Democracy Download Free">
            <a:extLst>
              <a:ext uri="{FF2B5EF4-FFF2-40B4-BE49-F238E27FC236}">
                <a16:creationId xmlns:a16="http://schemas.microsoft.com/office/drawing/2014/main" id="{2E1CA212-465F-2BE1-BA43-BDF67F8807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62" b="94087" l="3293" r="94390">
                        <a14:foregroundMark x1="3293" y1="44678" x2="3293" y2="44678"/>
                        <a14:foregroundMark x1="14024" y1="43101" x2="14024" y2="43101"/>
                        <a14:foregroundMark x1="14634" y1="62681" x2="14634" y2="62681"/>
                        <a14:foregroundMark x1="37805" y1="73982" x2="37805" y2="73982"/>
                        <a14:foregroundMark x1="63415" y1="71353" x2="63415" y2="71353"/>
                        <a14:foregroundMark x1="77195" y1="72273" x2="77195" y2="72273"/>
                        <a14:foregroundMark x1="82561" y1="94218" x2="82561" y2="94218"/>
                        <a14:foregroundMark x1="94512" y1="34560" x2="94512" y2="34560"/>
                        <a14:foregroundMark x1="44756" y1="4862" x2="44756" y2="4862"/>
                        <a14:foregroundMark x1="41585" y1="29304" x2="41585" y2="29304"/>
                        <a14:foregroundMark x1="27927" y1="19842" x2="47439" y2="20631"/>
                        <a14:foregroundMark x1="30488" y1="19448" x2="47073" y2="14980"/>
                        <a14:foregroundMark x1="47073" y1="14980" x2="54756" y2="23784"/>
                        <a14:foregroundMark x1="54756" y1="23784" x2="58171" y2="32720"/>
                        <a14:foregroundMark x1="58171" y1="32720" x2="52561" y2="36268"/>
                        <a14:foregroundMark x1="52561" y1="36268" x2="41829" y2="33246"/>
                        <a14:foregroundMark x1="41829" y1="33246" x2="34146" y2="27595"/>
                        <a14:foregroundMark x1="34146" y1="27595" x2="32195" y2="22865"/>
                        <a14:foregroundMark x1="50488" y1="12221" x2="40244" y2="8804"/>
                        <a14:foregroundMark x1="40244" y1="8804" x2="33171" y2="13009"/>
                        <a14:foregroundMark x1="33171" y1="13009" x2="27073" y2="20631"/>
                        <a14:foregroundMark x1="27073" y1="20631" x2="31829" y2="28515"/>
                        <a14:foregroundMark x1="31829" y1="28515" x2="38171" y2="34428"/>
                        <a14:foregroundMark x1="38171" y1="34428" x2="45488" y2="36268"/>
                      </a14:backgroundRemoval>
                    </a14:imgEffect>
                  </a14:imgLayer>
                </a14:imgProps>
              </a:ext>
              <a:ext uri="{28A0092B-C50C-407E-A947-70E740481C1C}">
                <a14:useLocalDpi xmlns:a14="http://schemas.microsoft.com/office/drawing/2010/main" val="0"/>
              </a:ext>
            </a:extLst>
          </a:blip>
          <a:srcRect/>
          <a:stretch>
            <a:fillRect/>
          </a:stretch>
        </p:blipFill>
        <p:spPr bwMode="auto">
          <a:xfrm>
            <a:off x="4855029" y="2524743"/>
            <a:ext cx="3405736" cy="3160640"/>
          </a:xfrm>
          <a:prstGeom prst="rect">
            <a:avLst/>
          </a:prstGeom>
          <a:noFill/>
        </p:spPr>
      </p:pic>
    </p:spTree>
    <p:extLst>
      <p:ext uri="{BB962C8B-B14F-4D97-AF65-F5344CB8AC3E}">
        <p14:creationId xmlns:p14="http://schemas.microsoft.com/office/powerpoint/2010/main" val="24799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400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650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925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C6097A0-35DD-52B3-D5FC-CAFE93FA12A1}"/>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sz="3600">
              <a:solidFill>
                <a:schemeClr val="bg1"/>
              </a:solidFill>
            </a:endParaRPr>
          </a:p>
        </p:txBody>
      </p:sp>
      <p:sp>
        <p:nvSpPr>
          <p:cNvPr id="2" name="Title 1"/>
          <p:cNvSpPr>
            <a:spLocks noGrp="1"/>
          </p:cNvSpPr>
          <p:nvPr>
            <p:ph type="title"/>
          </p:nvPr>
        </p:nvSpPr>
        <p:spPr>
          <a:xfrm>
            <a:off x="0" y="186871"/>
            <a:ext cx="8648907" cy="1024424"/>
          </a:xfrm>
        </p:spPr>
        <p:txBody>
          <a:bodyPr>
            <a:noAutofit/>
          </a:bodyPr>
          <a:lstStyle/>
          <a:p>
            <a:pPr marL="457200"/>
            <a:r>
              <a:rPr lang="en-US" sz="4400"/>
              <a:t>Why It Matters</a:t>
            </a:r>
          </a:p>
        </p:txBody>
      </p:sp>
      <p:sp>
        <p:nvSpPr>
          <p:cNvPr id="3" name="Content Placeholder 2"/>
          <p:cNvSpPr>
            <a:spLocks noGrp="1"/>
          </p:cNvSpPr>
          <p:nvPr>
            <p:ph idx="1"/>
          </p:nvPr>
        </p:nvSpPr>
        <p:spPr>
          <a:xfrm>
            <a:off x="457200" y="1554480"/>
            <a:ext cx="8991186" cy="2641600"/>
          </a:xfrm>
          <a:effectLst/>
        </p:spPr>
        <p:txBody>
          <a:bodyPr anchor="t">
            <a:noAutofit/>
          </a:bodyPr>
          <a:lstStyle/>
          <a:p>
            <a:pPr marL="0" lvl="1" indent="0">
              <a:spcBef>
                <a:spcPts val="0"/>
              </a:spcBef>
              <a:buNone/>
            </a:pPr>
            <a:r>
              <a:rPr lang="en-US" sz="2800" b="1">
                <a:solidFill>
                  <a:schemeClr val="bg1"/>
                </a:solidFill>
              </a:rPr>
              <a:t>Employee recognition helps:</a:t>
            </a:r>
          </a:p>
          <a:p>
            <a:pPr marL="914400" lvl="1" indent="-457200">
              <a:spcBef>
                <a:spcPts val="0"/>
              </a:spcBef>
              <a:buFont typeface="Wingdings 3" panose="05040102010807070707" pitchFamily="18" charset="2"/>
              <a:buChar char="´"/>
            </a:pPr>
            <a:r>
              <a:rPr lang="en-US" sz="2600" b="1">
                <a:solidFill>
                  <a:schemeClr val="bg1"/>
                </a:solidFill>
              </a:rPr>
              <a:t>Retain your staff</a:t>
            </a:r>
          </a:p>
          <a:p>
            <a:pPr marL="914400" lvl="1" indent="-457200">
              <a:spcBef>
                <a:spcPts val="0"/>
              </a:spcBef>
              <a:buFont typeface="Wingdings 3" panose="05040102010807070707" pitchFamily="18" charset="2"/>
              <a:buChar char="´"/>
            </a:pPr>
            <a:r>
              <a:rPr lang="en-US" sz="2600" b="1">
                <a:solidFill>
                  <a:schemeClr val="bg1"/>
                </a:solidFill>
              </a:rPr>
              <a:t>Keep employees engaged</a:t>
            </a:r>
          </a:p>
          <a:p>
            <a:pPr marL="914400" lvl="1" indent="-457200">
              <a:spcBef>
                <a:spcPts val="0"/>
              </a:spcBef>
              <a:buFont typeface="Wingdings 3" panose="05040102010807070707" pitchFamily="18" charset="2"/>
              <a:buChar char="´"/>
            </a:pPr>
            <a:r>
              <a:rPr lang="en-US" sz="2600" b="1">
                <a:solidFill>
                  <a:schemeClr val="bg1"/>
                </a:solidFill>
              </a:rPr>
              <a:t>Encourages better performance</a:t>
            </a:r>
          </a:p>
          <a:p>
            <a:pPr marL="914400" lvl="1" indent="-457200">
              <a:spcBef>
                <a:spcPts val="0"/>
              </a:spcBef>
              <a:buFont typeface="Wingdings 3" panose="05040102010807070707" pitchFamily="18" charset="2"/>
              <a:buChar char="´"/>
            </a:pPr>
            <a:r>
              <a:rPr lang="en-US" sz="2600" b="1">
                <a:solidFill>
                  <a:schemeClr val="bg1"/>
                </a:solidFill>
              </a:rPr>
              <a:t>Higher job satisfaction</a:t>
            </a:r>
          </a:p>
          <a:p>
            <a:pPr marL="457200" lvl="1" indent="0">
              <a:spcBef>
                <a:spcPts val="0"/>
              </a:spcBef>
              <a:spcAft>
                <a:spcPts val="400"/>
              </a:spcAft>
              <a:buNone/>
            </a:pPr>
            <a:endParaRPr lang="en-US" sz="2800" b="1">
              <a:solidFill>
                <a:schemeClr val="bg1"/>
              </a:solidFill>
            </a:endParaRPr>
          </a:p>
        </p:txBody>
      </p:sp>
      <p:pic>
        <p:nvPicPr>
          <p:cNvPr id="13314" name="Picture 2" descr="39 Meaningful Employee Recognition Ideas &amp; Awards In 2022">
            <a:extLst>
              <a:ext uri="{FF2B5EF4-FFF2-40B4-BE49-F238E27FC236}">
                <a16:creationId xmlns:a16="http://schemas.microsoft.com/office/drawing/2014/main" id="{35EBED0E-034A-8B23-72B9-BCA95BFD8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111" y="4196080"/>
            <a:ext cx="4934689" cy="2541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19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400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650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925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11462"/>
            <a:ext cx="9144000" cy="1280890"/>
          </a:xfrm>
          <a:solidFill>
            <a:srgbClr val="00C6BB"/>
          </a:solidFill>
        </p:spPr>
        <p:txBody>
          <a:bodyPr>
            <a:normAutofit/>
          </a:bodyPr>
          <a:lstStyle/>
          <a:p>
            <a:pPr marL="457200"/>
            <a:r>
              <a:rPr lang="en-US" altLang="en-US" sz="4400" dirty="0">
                <a:solidFill>
                  <a:schemeClr val="tx1"/>
                </a:solidFill>
              </a:rPr>
              <a:t>Overview</a:t>
            </a:r>
            <a:endParaRPr lang="en-US" altLang="en-US" sz="3600" dirty="0">
              <a:solidFill>
                <a:schemeClr val="tx1"/>
              </a:solidFill>
            </a:endParaRPr>
          </a:p>
        </p:txBody>
      </p:sp>
      <p:sp>
        <p:nvSpPr>
          <p:cNvPr id="14339" name="Rectangle 3"/>
          <p:cNvSpPr>
            <a:spLocks noGrp="1" noChangeArrowheads="1"/>
          </p:cNvSpPr>
          <p:nvPr>
            <p:ph idx="1"/>
          </p:nvPr>
        </p:nvSpPr>
        <p:spPr>
          <a:xfrm>
            <a:off x="457200" y="1554480"/>
            <a:ext cx="8343900" cy="5118100"/>
          </a:xfrm>
          <a:effectLst/>
        </p:spPr>
        <p:txBody>
          <a:bodyPr anchor="t">
            <a:noAutofit/>
          </a:bodyPr>
          <a:lstStyle/>
          <a:p>
            <a:pPr marL="0" indent="0">
              <a:spcBef>
                <a:spcPts val="0"/>
              </a:spcBef>
              <a:spcAft>
                <a:spcPts val="600"/>
              </a:spcAft>
              <a:buNone/>
            </a:pPr>
            <a:r>
              <a:rPr lang="en-US" sz="2800" b="1" dirty="0">
                <a:solidFill>
                  <a:schemeClr val="bg1"/>
                </a:solidFill>
              </a:rPr>
              <a:t>At the conclusion of this training, managers will be able to:</a:t>
            </a:r>
          </a:p>
          <a:p>
            <a:pPr marL="914400" lvl="1" indent="-457200">
              <a:spcBef>
                <a:spcPts val="0"/>
              </a:spcBef>
              <a:spcAft>
                <a:spcPts val="600"/>
              </a:spcAft>
              <a:buFont typeface="Wingdings 3" panose="05040102010807070707" pitchFamily="18" charset="2"/>
              <a:buChar char="´"/>
            </a:pPr>
            <a:r>
              <a:rPr lang="en-US" sz="2600" b="1" dirty="0">
                <a:solidFill>
                  <a:schemeClr val="bg1"/>
                </a:solidFill>
              </a:rPr>
              <a:t>Learn ways to motivate employees</a:t>
            </a:r>
          </a:p>
          <a:p>
            <a:pPr marL="914400" lvl="1" indent="-457200">
              <a:spcBef>
                <a:spcPts val="0"/>
              </a:spcBef>
              <a:buFont typeface="Wingdings 3" panose="05040102010807070707" pitchFamily="18" charset="2"/>
              <a:buChar char="´"/>
            </a:pPr>
            <a:r>
              <a:rPr lang="en-US" sz="2600" b="1" dirty="0">
                <a:solidFill>
                  <a:schemeClr val="bg1"/>
                </a:solidFill>
              </a:rPr>
              <a:t>Learn Languages of Appreciation</a:t>
            </a:r>
          </a:p>
          <a:p>
            <a:pPr marL="914400" lvl="1" indent="-457200">
              <a:spcBef>
                <a:spcPts val="0"/>
              </a:spcBef>
              <a:buFont typeface="Wingdings 3" panose="05040102010807070707" pitchFamily="18" charset="2"/>
              <a:buChar char="´"/>
            </a:pPr>
            <a:r>
              <a:rPr lang="en-US" sz="2600" b="1" dirty="0">
                <a:solidFill>
                  <a:schemeClr val="bg1"/>
                </a:solidFill>
              </a:rPr>
              <a:t>Use 4W’s and How</a:t>
            </a:r>
          </a:p>
          <a:p>
            <a:pPr marL="914400" lvl="1" indent="-457200">
              <a:spcBef>
                <a:spcPts val="0"/>
              </a:spcBef>
              <a:spcAft>
                <a:spcPts val="600"/>
              </a:spcAft>
              <a:buFont typeface="Wingdings 3" panose="05040102010807070707" pitchFamily="18" charset="2"/>
              <a:buChar char="´"/>
            </a:pPr>
            <a:r>
              <a:rPr lang="en-US" sz="2600" b="1" dirty="0">
                <a:solidFill>
                  <a:schemeClr val="bg1"/>
                </a:solidFill>
              </a:rPr>
              <a:t>Effectively complete:</a:t>
            </a:r>
          </a:p>
          <a:p>
            <a:pPr marL="1314450" lvl="2" indent="-457200">
              <a:spcBef>
                <a:spcPts val="0"/>
              </a:spcBef>
              <a:buFont typeface="Wingdings 3" panose="05040102010807070707" pitchFamily="18" charset="2"/>
              <a:buChar char="´"/>
            </a:pPr>
            <a:r>
              <a:rPr lang="en-US" sz="2400" b="1" i="1" dirty="0">
                <a:solidFill>
                  <a:schemeClr val="bg1"/>
                </a:solidFill>
              </a:rPr>
              <a:t>Positive Reinforcement Log</a:t>
            </a:r>
          </a:p>
          <a:p>
            <a:pPr marL="1314450" lvl="2" indent="-457200">
              <a:spcBef>
                <a:spcPts val="0"/>
              </a:spcBef>
              <a:buFont typeface="Wingdings 3" panose="05040102010807070707" pitchFamily="18" charset="2"/>
              <a:buChar char="´"/>
            </a:pPr>
            <a:r>
              <a:rPr lang="en-US" sz="2400" b="1" i="1" dirty="0">
                <a:solidFill>
                  <a:schemeClr val="bg1"/>
                </a:solidFill>
              </a:rPr>
              <a:t>Incident Log</a:t>
            </a:r>
          </a:p>
          <a:p>
            <a:pPr marL="1314450" lvl="2" indent="-457200">
              <a:spcBef>
                <a:spcPts val="0"/>
              </a:spcBef>
              <a:buFont typeface="Wingdings 3" panose="05040102010807070707" pitchFamily="18" charset="2"/>
              <a:buChar char="´"/>
            </a:pPr>
            <a:r>
              <a:rPr lang="en-US" sz="2400" b="1" i="1" dirty="0">
                <a:solidFill>
                  <a:schemeClr val="bg1"/>
                </a:solidFill>
              </a:rPr>
              <a:t>Witness Statement</a:t>
            </a:r>
          </a:p>
          <a:p>
            <a:pPr marL="1314450" lvl="2" indent="-457200">
              <a:spcBef>
                <a:spcPts val="0"/>
              </a:spcBef>
              <a:buFont typeface="Wingdings 3" panose="05040102010807070707" pitchFamily="18" charset="2"/>
              <a:buChar char="´"/>
            </a:pPr>
            <a:r>
              <a:rPr lang="en-US" sz="2400" b="1" i="1" dirty="0">
                <a:solidFill>
                  <a:schemeClr val="bg1"/>
                </a:solidFill>
              </a:rPr>
              <a:t>Conference Memo</a:t>
            </a:r>
            <a:endParaRPr lang="en-US" sz="2600" b="1" i="1" dirty="0">
              <a:solidFill>
                <a:schemeClr val="bg1"/>
              </a:solidFill>
            </a:endParaRPr>
          </a:p>
        </p:txBody>
      </p:sp>
    </p:spTree>
    <p:extLst>
      <p:ext uri="{BB962C8B-B14F-4D97-AF65-F5344CB8AC3E}">
        <p14:creationId xmlns:p14="http://schemas.microsoft.com/office/powerpoint/2010/main" val="1104499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FAEE1C-F693-6BD1-4151-9156C4F2F3B1}"/>
              </a:ext>
            </a:extLst>
          </p:cNvPr>
          <p:cNvSpPr/>
          <p:nvPr/>
        </p:nvSpPr>
        <p:spPr>
          <a:xfrm>
            <a:off x="352493" y="3918160"/>
            <a:ext cx="3691576" cy="2679192"/>
          </a:xfrm>
          <a:prstGeom prst="rect">
            <a:avLst/>
          </a:prstGeom>
          <a:solidFill>
            <a:srgbClr val="6F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5F832BB7-78BE-131A-4DC6-8058D4504CC4}"/>
              </a:ext>
            </a:extLst>
          </p:cNvPr>
          <p:cNvSpPr txBox="1">
            <a:spLocks noChangeArrowheads="1"/>
          </p:cNvSpPr>
          <p:nvPr/>
        </p:nvSpPr>
        <p:spPr>
          <a:xfrm>
            <a:off x="0" y="0"/>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sz="3600">
              <a:solidFill>
                <a:schemeClr val="bg1"/>
              </a:solidFill>
            </a:endParaRPr>
          </a:p>
        </p:txBody>
      </p:sp>
      <p:sp>
        <p:nvSpPr>
          <p:cNvPr id="2" name="Title 1"/>
          <p:cNvSpPr>
            <a:spLocks noGrp="1"/>
          </p:cNvSpPr>
          <p:nvPr>
            <p:ph type="title"/>
          </p:nvPr>
        </p:nvSpPr>
        <p:spPr>
          <a:xfrm>
            <a:off x="0" y="342900"/>
            <a:ext cx="9245600" cy="898072"/>
          </a:xfrm>
        </p:spPr>
        <p:txBody>
          <a:bodyPr>
            <a:noAutofit/>
          </a:bodyPr>
          <a:lstStyle/>
          <a:p>
            <a:pPr marL="457200"/>
            <a:r>
              <a:rPr lang="en-US" sz="4400"/>
              <a:t>Catch People Doing Good</a:t>
            </a:r>
          </a:p>
        </p:txBody>
      </p:sp>
      <p:pic>
        <p:nvPicPr>
          <p:cNvPr id="1026" name="Picture 2" descr="Beginners 2022 – Sylvan Hills Christian Service Camp">
            <a:extLst>
              <a:ext uri="{FF2B5EF4-FFF2-40B4-BE49-F238E27FC236}">
                <a16:creationId xmlns:a16="http://schemas.microsoft.com/office/drawing/2014/main" id="{B42A75ED-0827-0123-A008-5F89122EB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1302">
            <a:off x="500045" y="4434794"/>
            <a:ext cx="3283747" cy="184710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A5F1C54-7FB4-AD10-4BBB-759C2657054A}"/>
              </a:ext>
            </a:extLst>
          </p:cNvPr>
          <p:cNvSpPr/>
          <p:nvPr/>
        </p:nvSpPr>
        <p:spPr>
          <a:xfrm>
            <a:off x="1323257" y="1881626"/>
            <a:ext cx="6497486" cy="1384995"/>
          </a:xfrm>
          <a:prstGeom prst="rect">
            <a:avLst/>
          </a:prstGeom>
          <a:noFill/>
        </p:spPr>
        <p:txBody>
          <a:bodyPr wrap="square" lIns="91440" tIns="45720" rIns="91440" bIns="45720">
            <a:spAutoFit/>
          </a:bodyPr>
          <a:lstStyle/>
          <a:p>
            <a:pPr algn="ctr"/>
            <a:r>
              <a:rPr lang="en-US" sz="2800" b="1" cap="none" spc="0">
                <a:ln w="0"/>
                <a:solidFill>
                  <a:schemeClr val="bg1"/>
                </a:solidFill>
              </a:rPr>
              <a:t>Instead of always looking for the things your staff is doing wrong, search for reasons to reward them. </a:t>
            </a:r>
          </a:p>
        </p:txBody>
      </p:sp>
      <p:pic>
        <p:nvPicPr>
          <p:cNvPr id="1028" name="Picture 4" descr="30 Good Deeds To See You Through January And Beyond | HuffPost UK Life">
            <a:extLst>
              <a:ext uri="{FF2B5EF4-FFF2-40B4-BE49-F238E27FC236}">
                <a16:creationId xmlns:a16="http://schemas.microsoft.com/office/drawing/2014/main" id="{5C9D690B-361A-5E36-CBBE-753CDA22C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8407" y="3914360"/>
            <a:ext cx="4770584" cy="267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555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2503786"/>
            <a:ext cx="6400800" cy="769441"/>
          </a:xfrm>
          <a:prstGeom prst="rect">
            <a:avLst/>
          </a:prstGeom>
        </p:spPr>
        <p:txBody>
          <a:bodyPr>
            <a:spAutoFit/>
          </a:bodyPr>
          <a:lstStyle/>
          <a:p>
            <a:pPr algn="ctr" defTabSz="914400" fontAlgn="base">
              <a:spcBef>
                <a:spcPct val="0"/>
              </a:spcBef>
              <a:spcAft>
                <a:spcPct val="0"/>
              </a:spcAft>
              <a:defRPr/>
            </a:pPr>
            <a:r>
              <a:rPr lang="en-US" sz="4400" b="1">
                <a:solidFill>
                  <a:schemeClr val="bg1"/>
                </a:solidFill>
              </a:rPr>
              <a:t>The 4Ws and How</a:t>
            </a:r>
            <a:endParaRPr lang="en-US" sz="4400">
              <a:solidFill>
                <a:schemeClr val="bg1"/>
              </a:solidFill>
            </a:endParaRPr>
          </a:p>
        </p:txBody>
      </p:sp>
    </p:spTree>
    <p:extLst>
      <p:ext uri="{BB962C8B-B14F-4D97-AF65-F5344CB8AC3E}">
        <p14:creationId xmlns:p14="http://schemas.microsoft.com/office/powerpoint/2010/main" val="2133396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86D3EB3-E928-BE27-8BE2-C5CA6CFA91CA}"/>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8D536CA6-0C00-87BD-FBE3-0E302415129C}"/>
              </a:ext>
            </a:extLst>
          </p:cNvPr>
          <p:cNvSpPr>
            <a:spLocks noGrp="1"/>
          </p:cNvSpPr>
          <p:nvPr>
            <p:ph type="title"/>
          </p:nvPr>
        </p:nvSpPr>
        <p:spPr>
          <a:xfrm>
            <a:off x="1" y="270521"/>
            <a:ext cx="7820652" cy="970450"/>
          </a:xfrm>
        </p:spPr>
        <p:txBody>
          <a:bodyPr/>
          <a:lstStyle/>
          <a:p>
            <a:pPr marL="457200"/>
            <a:r>
              <a:rPr lang="en-US" sz="4400"/>
              <a:t>4W’s and How</a:t>
            </a:r>
          </a:p>
        </p:txBody>
      </p:sp>
      <p:sp>
        <p:nvSpPr>
          <p:cNvPr id="5" name="Content Placeholder 2">
            <a:extLst>
              <a:ext uri="{FF2B5EF4-FFF2-40B4-BE49-F238E27FC236}">
                <a16:creationId xmlns:a16="http://schemas.microsoft.com/office/drawing/2014/main" id="{5FCA93BF-0F60-D091-26BB-681CAB8A9626}"/>
              </a:ext>
            </a:extLst>
          </p:cNvPr>
          <p:cNvSpPr txBox="1">
            <a:spLocks/>
          </p:cNvSpPr>
          <p:nvPr/>
        </p:nvSpPr>
        <p:spPr>
          <a:xfrm>
            <a:off x="457200" y="1554480"/>
            <a:ext cx="8526509" cy="3749003"/>
          </a:xfrm>
          <a:prstGeom prst="rect">
            <a:avLst/>
          </a:prstGeom>
          <a:effectLst/>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57150" indent="0">
              <a:spcBef>
                <a:spcPts val="0"/>
              </a:spcBef>
              <a:spcAft>
                <a:spcPts val="1000"/>
              </a:spcAft>
              <a:buNone/>
            </a:pPr>
            <a:r>
              <a:rPr lang="en-US" sz="2800" b="1" dirty="0">
                <a:solidFill>
                  <a:schemeClr val="bg1"/>
                </a:solidFill>
              </a:rPr>
              <a:t>The key to successful documentation, positive or negative, is to document the incident with specific details of the event.</a:t>
            </a:r>
          </a:p>
          <a:p>
            <a:pPr marL="57150" indent="0" algn="ctr">
              <a:spcBef>
                <a:spcPts val="0"/>
              </a:spcBef>
              <a:spcAft>
                <a:spcPts val="1000"/>
              </a:spcAft>
              <a:buNone/>
            </a:pPr>
            <a:r>
              <a:rPr lang="en-US" sz="2800" b="1" dirty="0">
                <a:solidFill>
                  <a:schemeClr val="bg1"/>
                </a:solidFill>
              </a:rPr>
              <a:t>Identify the 4 </a:t>
            </a:r>
            <a:r>
              <a:rPr lang="en-US" sz="2800" b="1" dirty="0" err="1">
                <a:solidFill>
                  <a:schemeClr val="bg1"/>
                </a:solidFill>
              </a:rPr>
              <a:t>Ws</a:t>
            </a:r>
            <a:r>
              <a:rPr lang="en-US" sz="2800" b="1" dirty="0">
                <a:solidFill>
                  <a:schemeClr val="bg1"/>
                </a:solidFill>
              </a:rPr>
              <a:t> and How:</a:t>
            </a:r>
          </a:p>
          <a:p>
            <a:pPr lvl="1"/>
            <a:endParaRPr lang="en-US" sz="2800" dirty="0">
              <a:solidFill>
                <a:schemeClr val="bg1"/>
              </a:solidFill>
            </a:endParaRPr>
          </a:p>
        </p:txBody>
      </p:sp>
      <p:pic>
        <p:nvPicPr>
          <p:cNvPr id="2054" name="Picture 6" descr="Who,What,Where,When,Why,How,5w1h,Questions,Speech,Bubbles - Shift your  Family Business | Family Business and Legacy Adviser">
            <a:extLst>
              <a:ext uri="{FF2B5EF4-FFF2-40B4-BE49-F238E27FC236}">
                <a16:creationId xmlns:a16="http://schemas.microsoft.com/office/drawing/2014/main" id="{B938BA34-D2EC-7A1B-ECB9-3275F4B1F58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953" r="94453">
                        <a14:foregroundMark x1="2109" y1="44063" x2="9258" y2="43125"/>
                        <a14:foregroundMark x1="9258" y1="43125" x2="14883" y2="44063"/>
                        <a14:foregroundMark x1="35586" y1="47813" x2="45352" y2="47813"/>
                        <a14:foregroundMark x1="52109" y1="40313" x2="61875" y2="40313"/>
                        <a14:foregroundMark x1="54883" y1="52500" x2="60469" y2="37656"/>
                        <a14:foregroundMark x1="62813" y1="32969" x2="63984" y2="58906"/>
                        <a14:foregroundMark x1="72813" y1="60781" x2="77695" y2="58125"/>
                        <a14:foregroundMark x1="89805" y1="53438" x2="94453" y2="39375"/>
                        <a14:foregroundMark x1="38633" y1="62656" x2="44883" y2="45000"/>
                        <a14:foregroundMark x1="6992" y1="60781" x2="12344" y2="47813"/>
                      </a14:backgroundRemoval>
                    </a14:imgEffect>
                  </a14:imgLayer>
                </a14:imgProps>
              </a:ext>
              <a:ext uri="{28A0092B-C50C-407E-A947-70E740481C1C}">
                <a14:useLocalDpi xmlns:a14="http://schemas.microsoft.com/office/drawing/2010/main" val="0"/>
              </a:ext>
            </a:extLst>
          </a:blip>
          <a:srcRect r="35131"/>
          <a:stretch/>
        </p:blipFill>
        <p:spPr bwMode="auto">
          <a:xfrm>
            <a:off x="870218" y="3840371"/>
            <a:ext cx="593163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Who,What,Where,When,Why,How,5w1h,Questions,Speech,Bubbles - Shift your  Family Business | Family Business and Legacy Adviser">
            <a:extLst>
              <a:ext uri="{FF2B5EF4-FFF2-40B4-BE49-F238E27FC236}">
                <a16:creationId xmlns:a16="http://schemas.microsoft.com/office/drawing/2014/main" id="{C7B1A985-471B-3CF2-7F87-62F6E3BA0B3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4298" b="90478" l="83500" r="98167">
                        <a14:foregroundMark x1="89141" y1="64688" x2="90781" y2="51719"/>
                        <a14:foregroundMark x1="85664" y1="62813" x2="94258" y2="44219"/>
                        <a14:foregroundMark x1="86602" y1="43281" x2="93555" y2="54531"/>
                        <a14:foregroundMark x1="93555" y1="54531" x2="94492" y2="56250"/>
                        <a14:foregroundMark x1="86602" y1="55313" x2="95898" y2="47969"/>
                        <a14:foregroundMark x1="84492" y1="53594" x2="91719" y2="51719"/>
                        <a14:foregroundMark x1="91719" y1="58125" x2="93086" y2="51719"/>
                        <a14:foregroundMark x1="88906" y1="53594" x2="87969" y2="51719"/>
                      </a14:backgroundRemoval>
                    </a14:imgEffect>
                  </a14:imgLayer>
                </a14:imgProps>
              </a:ext>
              <a:ext uri="{28A0092B-C50C-407E-A947-70E740481C1C}">
                <a14:useLocalDpi xmlns:a14="http://schemas.microsoft.com/office/drawing/2010/main" val="0"/>
              </a:ext>
            </a:extLst>
          </a:blip>
          <a:srcRect l="81667" t="4776" b="-4776"/>
          <a:stretch/>
        </p:blipFill>
        <p:spPr bwMode="auto">
          <a:xfrm>
            <a:off x="6801853" y="3946696"/>
            <a:ext cx="16764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616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9B8600A-C68A-EDE8-E144-E13094988EEB}"/>
              </a:ext>
            </a:extLst>
          </p:cNvPr>
          <p:cNvSpPr/>
          <p:nvPr/>
        </p:nvSpPr>
        <p:spPr>
          <a:xfrm>
            <a:off x="349172" y="2878382"/>
            <a:ext cx="2300194" cy="97045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t>Employees</a:t>
            </a:r>
            <a:endParaRPr lang="en-US" b="1"/>
          </a:p>
        </p:txBody>
      </p:sp>
      <p:sp>
        <p:nvSpPr>
          <p:cNvPr id="8" name="Rectangle: Rounded Corners 7">
            <a:extLst>
              <a:ext uri="{FF2B5EF4-FFF2-40B4-BE49-F238E27FC236}">
                <a16:creationId xmlns:a16="http://schemas.microsoft.com/office/drawing/2014/main" id="{F16BA11C-0F18-9FAE-09A3-6AC7B7BDBE0F}"/>
              </a:ext>
            </a:extLst>
          </p:cNvPr>
          <p:cNvSpPr/>
          <p:nvPr/>
        </p:nvSpPr>
        <p:spPr>
          <a:xfrm>
            <a:off x="4961275" y="2857074"/>
            <a:ext cx="1872309" cy="97045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t>Witnesses</a:t>
            </a:r>
            <a:endParaRPr lang="en-US" b="1"/>
          </a:p>
        </p:txBody>
      </p:sp>
      <p:sp>
        <p:nvSpPr>
          <p:cNvPr id="9" name="Rectangle: Rounded Corners 8">
            <a:extLst>
              <a:ext uri="{FF2B5EF4-FFF2-40B4-BE49-F238E27FC236}">
                <a16:creationId xmlns:a16="http://schemas.microsoft.com/office/drawing/2014/main" id="{CE35BFE3-E0F2-2FDC-5415-3606D77A9F52}"/>
              </a:ext>
            </a:extLst>
          </p:cNvPr>
          <p:cNvSpPr/>
          <p:nvPr/>
        </p:nvSpPr>
        <p:spPr>
          <a:xfrm>
            <a:off x="2877030" y="2878382"/>
            <a:ext cx="1780381" cy="97045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C6BB"/>
                </a:solidFill>
              </a:rPr>
              <a:t>Students</a:t>
            </a:r>
            <a:endParaRPr lang="en-US" b="1">
              <a:solidFill>
                <a:srgbClr val="00C6BB"/>
              </a:solidFill>
            </a:endParaRPr>
          </a:p>
        </p:txBody>
      </p:sp>
      <p:sp>
        <p:nvSpPr>
          <p:cNvPr id="10" name="Rectangle: Rounded Corners 9">
            <a:extLst>
              <a:ext uri="{FF2B5EF4-FFF2-40B4-BE49-F238E27FC236}">
                <a16:creationId xmlns:a16="http://schemas.microsoft.com/office/drawing/2014/main" id="{81CEE28B-FDBB-EA13-254E-160432BCB9CF}"/>
              </a:ext>
            </a:extLst>
          </p:cNvPr>
          <p:cNvSpPr/>
          <p:nvPr/>
        </p:nvSpPr>
        <p:spPr>
          <a:xfrm>
            <a:off x="349172" y="4267201"/>
            <a:ext cx="8517857" cy="22606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Adults: First and last name.</a:t>
            </a:r>
          </a:p>
          <a:p>
            <a:pPr algn="ctr"/>
            <a:r>
              <a:rPr lang="en-US" sz="2800" b="1">
                <a:solidFill>
                  <a:schemeClr val="bg1"/>
                </a:solidFill>
              </a:rPr>
              <a:t>Ex: Courtney Benjamin</a:t>
            </a:r>
          </a:p>
          <a:p>
            <a:pPr algn="ctr"/>
            <a:r>
              <a:rPr lang="en-US" sz="2800" b="1"/>
              <a:t>Students: First name and initial of last name.</a:t>
            </a:r>
          </a:p>
          <a:p>
            <a:pPr algn="ctr"/>
            <a:r>
              <a:rPr lang="en-US" sz="2800" b="1">
                <a:solidFill>
                  <a:schemeClr val="bg1"/>
                </a:solidFill>
              </a:rPr>
              <a:t>Ex: Dawn S.</a:t>
            </a:r>
            <a:endParaRPr lang="en-US" sz="2000" b="1">
              <a:solidFill>
                <a:schemeClr val="bg1"/>
              </a:solidFill>
            </a:endParaRPr>
          </a:p>
        </p:txBody>
      </p:sp>
      <p:pic>
        <p:nvPicPr>
          <p:cNvPr id="13" name="Picture 6" descr="Who,What,Where,When,Why,How,5w1h,Questions,Speech,Bubbles - Shift your  Family Business | Family Business and Legacy Adviser">
            <a:extLst>
              <a:ext uri="{FF2B5EF4-FFF2-40B4-BE49-F238E27FC236}">
                <a16:creationId xmlns:a16="http://schemas.microsoft.com/office/drawing/2014/main" id="{7DEED8A0-CF36-C3F2-E41A-4370D6B685C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953" r="94453">
                        <a14:foregroundMark x1="2109" y1="44063" x2="9258" y2="43125"/>
                        <a14:foregroundMark x1="9258" y1="43125" x2="14883" y2="44063"/>
                        <a14:foregroundMark x1="35586" y1="47813" x2="45352" y2="47813"/>
                        <a14:foregroundMark x1="52109" y1="40313" x2="61875" y2="40313"/>
                        <a14:foregroundMark x1="54883" y1="52500" x2="60469" y2="37656"/>
                        <a14:foregroundMark x1="62813" y1="32969" x2="63984" y2="58906"/>
                        <a14:foregroundMark x1="72813" y1="60781" x2="77695" y2="58125"/>
                        <a14:foregroundMark x1="89805" y1="53438" x2="94453" y2="39375"/>
                        <a14:foregroundMark x1="38633" y1="62656" x2="44883" y2="45000"/>
                        <a14:foregroundMark x1="6992" y1="60781" x2="12344" y2="47813"/>
                      </a14:backgroundRemoval>
                    </a14:imgEffect>
                  </a14:imgLayer>
                </a14:imgProps>
              </a:ext>
              <a:ext uri="{28A0092B-C50C-407E-A947-70E740481C1C}">
                <a14:useLocalDpi xmlns:a14="http://schemas.microsoft.com/office/drawing/2010/main" val="0"/>
              </a:ext>
            </a:extLst>
          </a:blip>
          <a:srcRect l="1" t="21602" r="83670" b="18466"/>
          <a:stretch/>
        </p:blipFill>
        <p:spPr bwMode="auto">
          <a:xfrm>
            <a:off x="3022600" y="152399"/>
            <a:ext cx="2463800" cy="22606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968CB7BA-2324-7910-2E83-7C90AD10CE3F}"/>
              </a:ext>
            </a:extLst>
          </p:cNvPr>
          <p:cNvSpPr/>
          <p:nvPr/>
        </p:nvSpPr>
        <p:spPr>
          <a:xfrm>
            <a:off x="7086648" y="2880275"/>
            <a:ext cx="1780381" cy="97045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C6BB"/>
                </a:solidFill>
              </a:rPr>
              <a:t>Visitors</a:t>
            </a:r>
            <a:endParaRPr lang="en-US" b="1">
              <a:solidFill>
                <a:srgbClr val="00C6BB"/>
              </a:solidFill>
            </a:endParaRPr>
          </a:p>
        </p:txBody>
      </p:sp>
    </p:spTree>
    <p:extLst>
      <p:ext uri="{BB962C8B-B14F-4D97-AF65-F5344CB8AC3E}">
        <p14:creationId xmlns:p14="http://schemas.microsoft.com/office/powerpoint/2010/main" val="2731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375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3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DCE7433-FE28-50A0-3AAA-9CDBEC639719}"/>
              </a:ext>
            </a:extLst>
          </p:cNvPr>
          <p:cNvSpPr/>
          <p:nvPr/>
        </p:nvSpPr>
        <p:spPr>
          <a:xfrm>
            <a:off x="1446028" y="2649466"/>
            <a:ext cx="6374624" cy="139892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C6BB"/>
                </a:solidFill>
              </a:rPr>
              <a:t>Describe the Incident</a:t>
            </a:r>
            <a:endParaRPr lang="en-US" sz="3600" b="1">
              <a:solidFill>
                <a:srgbClr val="00C6BB"/>
              </a:solidFill>
            </a:endParaRPr>
          </a:p>
        </p:txBody>
      </p:sp>
      <p:sp>
        <p:nvSpPr>
          <p:cNvPr id="7" name="Rectangle: Rounded Corners 6">
            <a:extLst>
              <a:ext uri="{FF2B5EF4-FFF2-40B4-BE49-F238E27FC236}">
                <a16:creationId xmlns:a16="http://schemas.microsoft.com/office/drawing/2014/main" id="{CFF95878-2212-C249-13EA-726DFF4AE3E8}"/>
              </a:ext>
            </a:extLst>
          </p:cNvPr>
          <p:cNvSpPr/>
          <p:nvPr/>
        </p:nvSpPr>
        <p:spPr>
          <a:xfrm>
            <a:off x="1084613" y="4471875"/>
            <a:ext cx="2676949" cy="1398921"/>
          </a:xfrm>
          <a:prstGeom prst="roundRect">
            <a:avLst/>
          </a:prstGeom>
          <a:solidFill>
            <a:srgbClr val="00C6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Words</a:t>
            </a:r>
            <a:endParaRPr lang="en-US" sz="3600" b="1">
              <a:solidFill>
                <a:schemeClr val="tx1"/>
              </a:solidFill>
            </a:endParaRPr>
          </a:p>
        </p:txBody>
      </p:sp>
      <p:sp>
        <p:nvSpPr>
          <p:cNvPr id="8" name="Rectangle: Rounded Corners 7">
            <a:extLst>
              <a:ext uri="{FF2B5EF4-FFF2-40B4-BE49-F238E27FC236}">
                <a16:creationId xmlns:a16="http://schemas.microsoft.com/office/drawing/2014/main" id="{4F556F5F-05E7-A863-75F2-84CC24DD1985}"/>
              </a:ext>
            </a:extLst>
          </p:cNvPr>
          <p:cNvSpPr/>
          <p:nvPr/>
        </p:nvSpPr>
        <p:spPr>
          <a:xfrm>
            <a:off x="5727451" y="4471875"/>
            <a:ext cx="2676949" cy="1398921"/>
          </a:xfrm>
          <a:prstGeom prst="roundRect">
            <a:avLst/>
          </a:prstGeom>
          <a:solidFill>
            <a:srgbClr val="00C6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Actions</a:t>
            </a:r>
            <a:endParaRPr lang="en-US" sz="3600" b="1">
              <a:solidFill>
                <a:schemeClr val="tx1"/>
              </a:solidFill>
            </a:endParaRPr>
          </a:p>
        </p:txBody>
      </p:sp>
      <p:sp>
        <p:nvSpPr>
          <p:cNvPr id="9" name="Plus Sign 8">
            <a:extLst>
              <a:ext uri="{FF2B5EF4-FFF2-40B4-BE49-F238E27FC236}">
                <a16:creationId xmlns:a16="http://schemas.microsoft.com/office/drawing/2014/main" id="{BB8DDFBB-BE54-7DE5-4D4A-790DD4193C35}"/>
              </a:ext>
            </a:extLst>
          </p:cNvPr>
          <p:cNvSpPr/>
          <p:nvPr/>
        </p:nvSpPr>
        <p:spPr>
          <a:xfrm>
            <a:off x="4293656" y="4561735"/>
            <a:ext cx="901700" cy="1219200"/>
          </a:xfrm>
          <a:prstGeom prst="mathPl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descr="Who,What,Where,When,Why,How,5w1h,Questions,Speech,Bubbles - Shift your  Family Business | Family Business and Legacy Adviser">
            <a:extLst>
              <a:ext uri="{FF2B5EF4-FFF2-40B4-BE49-F238E27FC236}">
                <a16:creationId xmlns:a16="http://schemas.microsoft.com/office/drawing/2014/main" id="{808CEE72-3B2D-D1C5-A0CA-141E8914872B}"/>
              </a:ext>
            </a:extLst>
          </p:cNvPr>
          <p:cNvPicPr>
            <a:picLocks noChangeArrowheads="1"/>
          </p:cNvPicPr>
          <p:nvPr/>
        </p:nvPicPr>
        <p:blipFill rotWithShape="1">
          <a:blip r:embed="rId3">
            <a:extLst>
              <a:ext uri="{BEBA8EAE-BF5A-486C-A8C5-ECC9F3942E4B}">
                <a14:imgProps xmlns:a14="http://schemas.microsoft.com/office/drawing/2010/main">
                  <a14:imgLayer r:embed="rId4">
                    <a14:imgEffect>
                      <a14:backgroundRemoval t="10000" b="90000" l="1953" r="94453">
                        <a14:foregroundMark x1="2109" y1="44063" x2="9258" y2="43125"/>
                        <a14:foregroundMark x1="9258" y1="43125" x2="14883" y2="44063"/>
                        <a14:foregroundMark x1="35586" y1="47813" x2="45352" y2="47813"/>
                        <a14:foregroundMark x1="52109" y1="40313" x2="61875" y2="40313"/>
                        <a14:foregroundMark x1="54883" y1="52500" x2="60469" y2="37656"/>
                        <a14:foregroundMark x1="62813" y1="32969" x2="63984" y2="58906"/>
                        <a14:foregroundMark x1="72813" y1="60781" x2="77695" y2="58125"/>
                        <a14:foregroundMark x1="89805" y1="53438" x2="94453" y2="39375"/>
                        <a14:foregroundMark x1="38633" y1="62656" x2="44883" y2="45000"/>
                        <a14:foregroundMark x1="6992" y1="60781" x2="12344" y2="47813"/>
                      </a14:backgroundRemoval>
                    </a14:imgEffect>
                  </a14:imgLayer>
                </a14:imgProps>
              </a:ext>
              <a:ext uri="{28A0092B-C50C-407E-A947-70E740481C1C}">
                <a14:useLocalDpi xmlns:a14="http://schemas.microsoft.com/office/drawing/2010/main" val="0"/>
              </a:ext>
            </a:extLst>
          </a:blip>
          <a:srcRect l="17416" t="14254" r="67566" b="29700"/>
          <a:stretch/>
        </p:blipFill>
        <p:spPr bwMode="auto">
          <a:xfrm>
            <a:off x="3454400" y="228599"/>
            <a:ext cx="2540000" cy="199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49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4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E70742-2251-2291-F0FA-B3698F26BB69}"/>
              </a:ext>
            </a:extLst>
          </p:cNvPr>
          <p:cNvSpPr/>
          <p:nvPr/>
        </p:nvSpPr>
        <p:spPr>
          <a:xfrm>
            <a:off x="1446028" y="2837339"/>
            <a:ext cx="6374624" cy="1398921"/>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Location of Incident</a:t>
            </a:r>
            <a:endParaRPr lang="en-US" sz="3600" b="1"/>
          </a:p>
        </p:txBody>
      </p:sp>
      <p:sp>
        <p:nvSpPr>
          <p:cNvPr id="7" name="Rectangle: Rounded Corners 6">
            <a:extLst>
              <a:ext uri="{FF2B5EF4-FFF2-40B4-BE49-F238E27FC236}">
                <a16:creationId xmlns:a16="http://schemas.microsoft.com/office/drawing/2014/main" id="{D634758E-F617-EA33-6670-47DA776384D0}"/>
              </a:ext>
            </a:extLst>
          </p:cNvPr>
          <p:cNvSpPr/>
          <p:nvPr/>
        </p:nvSpPr>
        <p:spPr>
          <a:xfrm>
            <a:off x="572748" y="4766308"/>
            <a:ext cx="2230382" cy="139892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C6BB"/>
                </a:solidFill>
              </a:rPr>
              <a:t>Scramble Area</a:t>
            </a:r>
            <a:endParaRPr lang="en-US" sz="2400" b="1">
              <a:solidFill>
                <a:srgbClr val="00C6BB"/>
              </a:solidFill>
            </a:endParaRPr>
          </a:p>
        </p:txBody>
      </p:sp>
      <p:sp>
        <p:nvSpPr>
          <p:cNvPr id="8" name="Rectangle: Rounded Corners 7">
            <a:extLst>
              <a:ext uri="{FF2B5EF4-FFF2-40B4-BE49-F238E27FC236}">
                <a16:creationId xmlns:a16="http://schemas.microsoft.com/office/drawing/2014/main" id="{B9E4ECD5-D923-9DFF-2957-A528AF6125DA}"/>
              </a:ext>
            </a:extLst>
          </p:cNvPr>
          <p:cNvSpPr/>
          <p:nvPr/>
        </p:nvSpPr>
        <p:spPr>
          <a:xfrm>
            <a:off x="3608434" y="4766309"/>
            <a:ext cx="2230382" cy="139892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C6BB"/>
                </a:solidFill>
              </a:rPr>
              <a:t>Walk-In Fridge</a:t>
            </a:r>
            <a:endParaRPr lang="en-US" sz="2400" b="1">
              <a:solidFill>
                <a:srgbClr val="00C6BB"/>
              </a:solidFill>
            </a:endParaRPr>
          </a:p>
        </p:txBody>
      </p:sp>
      <p:sp>
        <p:nvSpPr>
          <p:cNvPr id="9" name="Rectangle: Rounded Corners 8">
            <a:extLst>
              <a:ext uri="{FF2B5EF4-FFF2-40B4-BE49-F238E27FC236}">
                <a16:creationId xmlns:a16="http://schemas.microsoft.com/office/drawing/2014/main" id="{3E535EA2-DF63-9E81-2120-CDF46305D0EA}"/>
              </a:ext>
            </a:extLst>
          </p:cNvPr>
          <p:cNvSpPr/>
          <p:nvPr/>
        </p:nvSpPr>
        <p:spPr>
          <a:xfrm>
            <a:off x="6644121" y="4766309"/>
            <a:ext cx="2230382" cy="139892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C6BB"/>
                </a:solidFill>
              </a:rPr>
              <a:t>Prep Area</a:t>
            </a:r>
          </a:p>
        </p:txBody>
      </p:sp>
      <p:pic>
        <p:nvPicPr>
          <p:cNvPr id="15" name="Picture 6" descr="Who,What,Where,When,Why,How,5w1h,Questions,Speech,Bubbles - Shift your  Family Business | Family Business and Legacy Adviser">
            <a:extLst>
              <a:ext uri="{FF2B5EF4-FFF2-40B4-BE49-F238E27FC236}">
                <a16:creationId xmlns:a16="http://schemas.microsoft.com/office/drawing/2014/main" id="{3392B30E-D72D-75C6-04AC-6DF06B8AC0EA}"/>
              </a:ext>
            </a:extLst>
          </p:cNvPr>
          <p:cNvPicPr>
            <a:picLocks noChangeArrowheads="1"/>
          </p:cNvPicPr>
          <p:nvPr/>
        </p:nvPicPr>
        <p:blipFill rotWithShape="1">
          <a:blip r:embed="rId3">
            <a:extLst>
              <a:ext uri="{BEBA8EAE-BF5A-486C-A8C5-ECC9F3942E4B}">
                <a14:imgProps xmlns:a14="http://schemas.microsoft.com/office/drawing/2010/main">
                  <a14:imgLayer r:embed="rId4">
                    <a14:imgEffect>
                      <a14:backgroundRemoval t="10000" b="90000" l="1953" r="94453">
                        <a14:foregroundMark x1="2109" y1="44063" x2="9258" y2="43125"/>
                        <a14:foregroundMark x1="9258" y1="43125" x2="14883" y2="44063"/>
                        <a14:foregroundMark x1="35586" y1="47813" x2="45352" y2="47813"/>
                        <a14:foregroundMark x1="52109" y1="40313" x2="61875" y2="40313"/>
                        <a14:foregroundMark x1="54883" y1="52500" x2="60469" y2="37656"/>
                        <a14:foregroundMark x1="62813" y1="32969" x2="63984" y2="58906"/>
                        <a14:foregroundMark x1="72813" y1="60781" x2="77695" y2="58125"/>
                        <a14:foregroundMark x1="89805" y1="53438" x2="94453" y2="39375"/>
                        <a14:foregroundMark x1="38633" y1="62656" x2="44883" y2="45000"/>
                        <a14:foregroundMark x1="6992" y1="60781" x2="12344" y2="47813"/>
                      </a14:backgroundRemoval>
                    </a14:imgEffect>
                  </a14:imgLayer>
                </a14:imgProps>
              </a:ext>
              <a:ext uri="{28A0092B-C50C-407E-A947-70E740481C1C}">
                <a14:useLocalDpi xmlns:a14="http://schemas.microsoft.com/office/drawing/2010/main" val="0"/>
              </a:ext>
            </a:extLst>
          </a:blip>
          <a:srcRect l="32326" t="26609" r="50000" b="17563"/>
          <a:stretch/>
        </p:blipFill>
        <p:spPr bwMode="auto">
          <a:xfrm>
            <a:off x="3390900" y="152401"/>
            <a:ext cx="28194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643B02-FE04-A9A9-D87A-E043E9942C26}"/>
              </a:ext>
            </a:extLst>
          </p:cNvPr>
          <p:cNvSpPr txBox="1"/>
          <p:nvPr/>
        </p:nvSpPr>
        <p:spPr>
          <a:xfrm>
            <a:off x="520700" y="6317630"/>
            <a:ext cx="8102600" cy="400110"/>
          </a:xfrm>
          <a:prstGeom prst="rect">
            <a:avLst/>
          </a:prstGeom>
          <a:noFill/>
        </p:spPr>
        <p:txBody>
          <a:bodyPr wrap="square" rtlCol="0">
            <a:spAutoFit/>
          </a:bodyPr>
          <a:lstStyle/>
          <a:p>
            <a:pPr algn="ctr"/>
            <a:r>
              <a:rPr lang="en-US" sz="2000" b="1" dirty="0">
                <a:solidFill>
                  <a:schemeClr val="bg1"/>
                </a:solidFill>
              </a:rPr>
              <a:t>Does not encompass all areas an incident can occur. </a:t>
            </a:r>
          </a:p>
        </p:txBody>
      </p:sp>
    </p:spTree>
    <p:extLst>
      <p:ext uri="{BB962C8B-B14F-4D97-AF65-F5344CB8AC3E}">
        <p14:creationId xmlns:p14="http://schemas.microsoft.com/office/powerpoint/2010/main" val="197876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40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525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592CFB1-42A0-AC59-8F47-0022946E7862}"/>
              </a:ext>
            </a:extLst>
          </p:cNvPr>
          <p:cNvSpPr/>
          <p:nvPr/>
        </p:nvSpPr>
        <p:spPr>
          <a:xfrm>
            <a:off x="702681" y="2437773"/>
            <a:ext cx="4577343" cy="1926082"/>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Date:</a:t>
            </a:r>
          </a:p>
          <a:p>
            <a:pPr algn="ctr"/>
            <a:r>
              <a:rPr lang="en-US" sz="2800" b="1"/>
              <a:t>Wed. 8.24.22</a:t>
            </a:r>
          </a:p>
          <a:p>
            <a:pPr algn="ctr"/>
            <a:r>
              <a:rPr lang="en-US" sz="2800" b="1"/>
              <a:t>Wednesday 8/24/2022 </a:t>
            </a:r>
          </a:p>
          <a:p>
            <a:pPr algn="ctr"/>
            <a:r>
              <a:rPr lang="en-US" sz="2800" b="1"/>
              <a:t>August 24, 2022</a:t>
            </a:r>
          </a:p>
        </p:txBody>
      </p:sp>
      <p:sp>
        <p:nvSpPr>
          <p:cNvPr id="10" name="Rectangle: Rounded Corners 9">
            <a:extLst>
              <a:ext uri="{FF2B5EF4-FFF2-40B4-BE49-F238E27FC236}">
                <a16:creationId xmlns:a16="http://schemas.microsoft.com/office/drawing/2014/main" id="{3269F458-F29A-62EA-0706-B4275E635ADA}"/>
              </a:ext>
            </a:extLst>
          </p:cNvPr>
          <p:cNvSpPr/>
          <p:nvPr/>
        </p:nvSpPr>
        <p:spPr>
          <a:xfrm>
            <a:off x="1443789" y="4420227"/>
            <a:ext cx="6322762" cy="1926082"/>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a:solidFill>
                  <a:srgbClr val="00C6BB"/>
                </a:solidFill>
              </a:rPr>
              <a:t>Time:</a:t>
            </a:r>
          </a:p>
          <a:p>
            <a:pPr algn="ctr"/>
            <a:r>
              <a:rPr lang="en-US" sz="2800" b="1">
                <a:solidFill>
                  <a:srgbClr val="00C6BB"/>
                </a:solidFill>
              </a:rPr>
              <a:t>11:33am</a:t>
            </a:r>
          </a:p>
          <a:p>
            <a:pPr algn="ctr"/>
            <a:r>
              <a:rPr lang="en-US" sz="2800" b="1">
                <a:solidFill>
                  <a:srgbClr val="00C6BB"/>
                </a:solidFill>
              </a:rPr>
              <a:t>10 minutes into lunch service</a:t>
            </a:r>
          </a:p>
          <a:p>
            <a:pPr algn="ctr"/>
            <a:r>
              <a:rPr lang="en-US" sz="2800" b="1">
                <a:solidFill>
                  <a:srgbClr val="00C6BB"/>
                </a:solidFill>
              </a:rPr>
              <a:t>At dismissal approx. 1:30pm</a:t>
            </a:r>
          </a:p>
          <a:p>
            <a:pPr algn="ctr"/>
            <a:endParaRPr lang="en-US" sz="2800" b="1">
              <a:solidFill>
                <a:srgbClr val="00C6BB"/>
              </a:solidFill>
            </a:endParaRPr>
          </a:p>
        </p:txBody>
      </p:sp>
      <p:sp>
        <p:nvSpPr>
          <p:cNvPr id="11" name="Plus Sign 10">
            <a:extLst>
              <a:ext uri="{FF2B5EF4-FFF2-40B4-BE49-F238E27FC236}">
                <a16:creationId xmlns:a16="http://schemas.microsoft.com/office/drawing/2014/main" id="{462D2187-E0F6-7E8E-D70C-96611176B227}"/>
              </a:ext>
            </a:extLst>
          </p:cNvPr>
          <p:cNvSpPr/>
          <p:nvPr/>
        </p:nvSpPr>
        <p:spPr>
          <a:xfrm>
            <a:off x="6035003" y="2757540"/>
            <a:ext cx="901700" cy="1219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6" descr="Who,What,Where,When,Why,How,5w1h,Questions,Speech,Bubbles - Shift your  Family Business | Family Business and Legacy Adviser">
            <a:extLst>
              <a:ext uri="{FF2B5EF4-FFF2-40B4-BE49-F238E27FC236}">
                <a16:creationId xmlns:a16="http://schemas.microsoft.com/office/drawing/2014/main" id="{59DDB1F7-B962-DD53-A10E-D9B2A497E3F8}"/>
              </a:ext>
            </a:extLst>
          </p:cNvPr>
          <p:cNvPicPr>
            <a:picLocks noChangeArrowheads="1"/>
          </p:cNvPicPr>
          <p:nvPr/>
        </p:nvPicPr>
        <p:blipFill rotWithShape="1">
          <a:blip r:embed="rId3">
            <a:extLst>
              <a:ext uri="{BEBA8EAE-BF5A-486C-A8C5-ECC9F3942E4B}">
                <a14:imgProps xmlns:a14="http://schemas.microsoft.com/office/drawing/2010/main">
                  <a14:imgLayer r:embed="rId4">
                    <a14:imgEffect>
                      <a14:backgroundRemoval t="10000" b="90000" l="1953" r="94453">
                        <a14:foregroundMark x1="2109" y1="44063" x2="9258" y2="43125"/>
                        <a14:foregroundMark x1="9258" y1="43125" x2="14883" y2="44063"/>
                        <a14:foregroundMark x1="35586" y1="47813" x2="45352" y2="47813"/>
                        <a14:foregroundMark x1="52109" y1="40313" x2="61875" y2="40313"/>
                        <a14:foregroundMark x1="54883" y1="52500" x2="60469" y2="37656"/>
                        <a14:foregroundMark x1="62813" y1="32969" x2="63984" y2="58906"/>
                        <a14:foregroundMark x1="72813" y1="60781" x2="77695" y2="58125"/>
                        <a14:foregroundMark x1="89805" y1="53438" x2="94453" y2="39375"/>
                        <a14:foregroundMark x1="38633" y1="62656" x2="44883" y2="45000"/>
                        <a14:foregroundMark x1="6992" y1="60781" x2="12344" y2="47813"/>
                      </a14:backgroundRemoval>
                    </a14:imgEffect>
                  </a14:imgLayer>
                </a14:imgProps>
              </a:ext>
              <a:ext uri="{28A0092B-C50C-407E-A947-70E740481C1C}">
                <a14:useLocalDpi xmlns:a14="http://schemas.microsoft.com/office/drawing/2010/main" val="0"/>
              </a:ext>
            </a:extLst>
          </a:blip>
          <a:srcRect l="48969" t="16515" r="35131" b="20391"/>
          <a:stretch/>
        </p:blipFill>
        <p:spPr bwMode="auto">
          <a:xfrm>
            <a:off x="3295650" y="134579"/>
            <a:ext cx="25273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A4AFC4-630F-4AA8-684F-291568B49813}"/>
              </a:ext>
            </a:extLst>
          </p:cNvPr>
          <p:cNvSpPr txBox="1"/>
          <p:nvPr/>
        </p:nvSpPr>
        <p:spPr>
          <a:xfrm>
            <a:off x="431800" y="6413882"/>
            <a:ext cx="8102600" cy="369332"/>
          </a:xfrm>
          <a:prstGeom prst="rect">
            <a:avLst/>
          </a:prstGeom>
          <a:noFill/>
        </p:spPr>
        <p:txBody>
          <a:bodyPr wrap="square" rtlCol="0">
            <a:spAutoFit/>
          </a:bodyPr>
          <a:lstStyle/>
          <a:p>
            <a:pPr algn="ctr"/>
            <a:r>
              <a:rPr lang="en-US" b="1" dirty="0">
                <a:solidFill>
                  <a:schemeClr val="bg1"/>
                </a:solidFill>
              </a:rPr>
              <a:t>Be as specific as possible</a:t>
            </a:r>
          </a:p>
        </p:txBody>
      </p:sp>
    </p:spTree>
    <p:extLst>
      <p:ext uri="{BB962C8B-B14F-4D97-AF65-F5344CB8AC3E}">
        <p14:creationId xmlns:p14="http://schemas.microsoft.com/office/powerpoint/2010/main" val="17520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4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8E38286-15B5-0974-C81F-BC4E3DBD6EA9}"/>
              </a:ext>
            </a:extLst>
          </p:cNvPr>
          <p:cNvSpPr/>
          <p:nvPr/>
        </p:nvSpPr>
        <p:spPr>
          <a:xfrm>
            <a:off x="809999" y="2842623"/>
            <a:ext cx="7524003" cy="1398921"/>
          </a:xfrm>
          <a:prstGeom prst="roundRect">
            <a:avLst/>
          </a:prstGeom>
          <a:solidFill>
            <a:srgbClr val="00C6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Impact on Operations</a:t>
            </a:r>
            <a:endParaRPr lang="en-US" sz="3600" b="1">
              <a:solidFill>
                <a:schemeClr val="tx1"/>
              </a:solidFill>
            </a:endParaRPr>
          </a:p>
        </p:txBody>
      </p:sp>
      <p:sp>
        <p:nvSpPr>
          <p:cNvPr id="9" name="Rectangle: Rounded Corners 8">
            <a:extLst>
              <a:ext uri="{FF2B5EF4-FFF2-40B4-BE49-F238E27FC236}">
                <a16:creationId xmlns:a16="http://schemas.microsoft.com/office/drawing/2014/main" id="{598990CC-74BD-A916-A5F6-0FD6D657F817}"/>
              </a:ext>
            </a:extLst>
          </p:cNvPr>
          <p:cNvSpPr/>
          <p:nvPr/>
        </p:nvSpPr>
        <p:spPr>
          <a:xfrm>
            <a:off x="630177" y="4851034"/>
            <a:ext cx="2294708" cy="139892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C6BB"/>
                </a:solidFill>
              </a:rPr>
              <a:t>Moral</a:t>
            </a:r>
            <a:endParaRPr lang="en-US" sz="3600" b="1">
              <a:solidFill>
                <a:srgbClr val="00C6BB"/>
              </a:solidFill>
            </a:endParaRPr>
          </a:p>
        </p:txBody>
      </p:sp>
      <p:sp>
        <p:nvSpPr>
          <p:cNvPr id="10" name="Rectangle: Rounded Corners 9">
            <a:extLst>
              <a:ext uri="{FF2B5EF4-FFF2-40B4-BE49-F238E27FC236}">
                <a16:creationId xmlns:a16="http://schemas.microsoft.com/office/drawing/2014/main" id="{CA6629FD-5AFA-BC07-4ECB-C6A125209C79}"/>
              </a:ext>
            </a:extLst>
          </p:cNvPr>
          <p:cNvSpPr/>
          <p:nvPr/>
        </p:nvSpPr>
        <p:spPr>
          <a:xfrm>
            <a:off x="3323933" y="4851036"/>
            <a:ext cx="2496134" cy="139892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C6BB"/>
                </a:solidFill>
              </a:rPr>
              <a:t>Service</a:t>
            </a:r>
            <a:endParaRPr lang="en-US" sz="3600" b="1">
              <a:solidFill>
                <a:srgbClr val="00C6BB"/>
              </a:solidFill>
            </a:endParaRPr>
          </a:p>
        </p:txBody>
      </p:sp>
      <p:sp>
        <p:nvSpPr>
          <p:cNvPr id="11" name="Rectangle: Rounded Corners 10">
            <a:extLst>
              <a:ext uri="{FF2B5EF4-FFF2-40B4-BE49-F238E27FC236}">
                <a16:creationId xmlns:a16="http://schemas.microsoft.com/office/drawing/2014/main" id="{6D065775-ADB3-E8C9-ADA2-4908E350825D}"/>
              </a:ext>
            </a:extLst>
          </p:cNvPr>
          <p:cNvSpPr/>
          <p:nvPr/>
        </p:nvSpPr>
        <p:spPr>
          <a:xfrm>
            <a:off x="6219115" y="4851033"/>
            <a:ext cx="2294708" cy="139892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C6BB"/>
                </a:solidFill>
              </a:rPr>
              <a:t>Staff</a:t>
            </a:r>
            <a:endParaRPr lang="en-US" sz="3600" b="1">
              <a:solidFill>
                <a:srgbClr val="00C6BB"/>
              </a:solidFill>
            </a:endParaRPr>
          </a:p>
        </p:txBody>
      </p:sp>
      <p:pic>
        <p:nvPicPr>
          <p:cNvPr id="14" name="Picture 6" descr="Who,What,Where,When,Why,How,5w1h,Questions,Speech,Bubbles - Shift your  Family Business | Family Business and Legacy Adviser">
            <a:extLst>
              <a:ext uri="{FF2B5EF4-FFF2-40B4-BE49-F238E27FC236}">
                <a16:creationId xmlns:a16="http://schemas.microsoft.com/office/drawing/2014/main" id="{EFFB3F13-E018-E0EB-B85C-14EE1C22CB47}"/>
              </a:ext>
            </a:extLst>
          </p:cNvPr>
          <p:cNvPicPr>
            <a:picLocks noChangeArrowheads="1"/>
          </p:cNvPicPr>
          <p:nvPr/>
        </p:nvPicPr>
        <p:blipFill rotWithShape="1">
          <a:blip r:embed="rId3">
            <a:extLst>
              <a:ext uri="{BEBA8EAE-BF5A-486C-A8C5-ECC9F3942E4B}">
                <a14:imgProps xmlns:a14="http://schemas.microsoft.com/office/drawing/2010/main">
                  <a14:imgLayer r:embed="rId4">
                    <a14:imgEffect>
                      <a14:backgroundRemoval t="14298" b="90478" l="83500" r="98167">
                        <a14:foregroundMark x1="89141" y1="64688" x2="90781" y2="51719"/>
                        <a14:foregroundMark x1="85664" y1="62813" x2="94258" y2="44219"/>
                        <a14:foregroundMark x1="86602" y1="43281" x2="93555" y2="54531"/>
                        <a14:foregroundMark x1="93555" y1="54531" x2="94492" y2="56250"/>
                        <a14:foregroundMark x1="86602" y1="55313" x2="95898" y2="47969"/>
                        <a14:foregroundMark x1="84492" y1="53594" x2="91719" y2="51719"/>
                        <a14:foregroundMark x1="91719" y1="58125" x2="93086" y2="51719"/>
                        <a14:foregroundMark x1="88906" y1="53594" x2="87969" y2="51719"/>
                      </a14:backgroundRemoval>
                    </a14:imgEffect>
                  </a14:imgLayer>
                </a14:imgProps>
              </a:ext>
              <a:ext uri="{28A0092B-C50C-407E-A947-70E740481C1C}">
                <a14:useLocalDpi xmlns:a14="http://schemas.microsoft.com/office/drawing/2010/main" val="0"/>
              </a:ext>
            </a:extLst>
          </a:blip>
          <a:srcRect l="81667" t="27240" b="15644"/>
          <a:stretch/>
        </p:blipFill>
        <p:spPr bwMode="auto">
          <a:xfrm>
            <a:off x="3439120" y="177800"/>
            <a:ext cx="2631480" cy="225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1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40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8E38286-15B5-0974-C81F-BC4E3DBD6EA9}"/>
              </a:ext>
            </a:extLst>
          </p:cNvPr>
          <p:cNvSpPr/>
          <p:nvPr/>
        </p:nvSpPr>
        <p:spPr>
          <a:xfrm>
            <a:off x="809999" y="2855028"/>
            <a:ext cx="7524003" cy="1398921"/>
          </a:xfrm>
          <a:prstGeom prst="roundRect">
            <a:avLst/>
          </a:prstGeom>
          <a:solidFill>
            <a:srgbClr val="00C6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Prevent Reoccurring Issues</a:t>
            </a:r>
            <a:endParaRPr lang="en-US" sz="3600" b="1">
              <a:solidFill>
                <a:schemeClr val="tx1"/>
              </a:solidFill>
            </a:endParaRPr>
          </a:p>
        </p:txBody>
      </p:sp>
      <p:sp>
        <p:nvSpPr>
          <p:cNvPr id="9" name="Rectangle: Rounded Corners 8">
            <a:extLst>
              <a:ext uri="{FF2B5EF4-FFF2-40B4-BE49-F238E27FC236}">
                <a16:creationId xmlns:a16="http://schemas.microsoft.com/office/drawing/2014/main" id="{598990CC-74BD-A916-A5F6-0FD6D657F817}"/>
              </a:ext>
            </a:extLst>
          </p:cNvPr>
          <p:cNvSpPr/>
          <p:nvPr/>
        </p:nvSpPr>
        <p:spPr>
          <a:xfrm>
            <a:off x="809999" y="4684895"/>
            <a:ext cx="3364992" cy="1609344"/>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C6BB"/>
                </a:solidFill>
              </a:rPr>
              <a:t>Corrective Actions</a:t>
            </a:r>
            <a:endParaRPr lang="en-US" sz="3600" b="1">
              <a:solidFill>
                <a:srgbClr val="00C6BB"/>
              </a:solidFill>
            </a:endParaRPr>
          </a:p>
        </p:txBody>
      </p:sp>
      <p:sp>
        <p:nvSpPr>
          <p:cNvPr id="11" name="Rectangle: Rounded Corners 10">
            <a:extLst>
              <a:ext uri="{FF2B5EF4-FFF2-40B4-BE49-F238E27FC236}">
                <a16:creationId xmlns:a16="http://schemas.microsoft.com/office/drawing/2014/main" id="{6D065775-ADB3-E8C9-ADA2-4908E350825D}"/>
              </a:ext>
            </a:extLst>
          </p:cNvPr>
          <p:cNvSpPr/>
          <p:nvPr/>
        </p:nvSpPr>
        <p:spPr>
          <a:xfrm>
            <a:off x="4969011" y="4660391"/>
            <a:ext cx="3364992" cy="1609344"/>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C6BB"/>
                </a:solidFill>
              </a:rPr>
              <a:t>Training</a:t>
            </a:r>
            <a:endParaRPr lang="en-US" sz="3600" b="1">
              <a:solidFill>
                <a:srgbClr val="00C6BB"/>
              </a:solidFill>
            </a:endParaRPr>
          </a:p>
        </p:txBody>
      </p:sp>
      <p:pic>
        <p:nvPicPr>
          <p:cNvPr id="15" name="Picture 6" descr="Who,What,Where,When,Why,How,5w1h,Questions,Speech,Bubbles - Shift your  Family Business | Family Business and Legacy Adviser">
            <a:extLst>
              <a:ext uri="{FF2B5EF4-FFF2-40B4-BE49-F238E27FC236}">
                <a16:creationId xmlns:a16="http://schemas.microsoft.com/office/drawing/2014/main" id="{314DE5D2-C2EA-2D7F-B24D-A45B8D52C7D2}"/>
              </a:ext>
            </a:extLst>
          </p:cNvPr>
          <p:cNvPicPr>
            <a:picLocks noChangeArrowheads="1"/>
          </p:cNvPicPr>
          <p:nvPr/>
        </p:nvPicPr>
        <p:blipFill rotWithShape="1">
          <a:blip r:embed="rId3">
            <a:extLst>
              <a:ext uri="{BEBA8EAE-BF5A-486C-A8C5-ECC9F3942E4B}">
                <a14:imgProps xmlns:a14="http://schemas.microsoft.com/office/drawing/2010/main">
                  <a14:imgLayer r:embed="rId4">
                    <a14:imgEffect>
                      <a14:backgroundRemoval t="14298" b="90478" l="83500" r="98167">
                        <a14:foregroundMark x1="89141" y1="64688" x2="90781" y2="51719"/>
                        <a14:foregroundMark x1="85664" y1="62813" x2="94258" y2="44219"/>
                        <a14:foregroundMark x1="86602" y1="43281" x2="93555" y2="54531"/>
                        <a14:foregroundMark x1="93555" y1="54531" x2="94492" y2="56250"/>
                        <a14:foregroundMark x1="86602" y1="55313" x2="95898" y2="47969"/>
                        <a14:foregroundMark x1="84492" y1="53594" x2="91719" y2="51719"/>
                        <a14:foregroundMark x1="91719" y1="58125" x2="93086" y2="51719"/>
                        <a14:foregroundMark x1="88906" y1="53594" x2="87969" y2="51719"/>
                      </a14:backgroundRemoval>
                    </a14:imgEffect>
                  </a14:imgLayer>
                </a14:imgProps>
              </a:ext>
              <a:ext uri="{28A0092B-C50C-407E-A947-70E740481C1C}">
                <a14:useLocalDpi xmlns:a14="http://schemas.microsoft.com/office/drawing/2010/main" val="0"/>
              </a:ext>
            </a:extLst>
          </a:blip>
          <a:srcRect l="81667" t="26786" b="16536"/>
          <a:stretch/>
        </p:blipFill>
        <p:spPr bwMode="auto">
          <a:xfrm>
            <a:off x="3477220" y="335161"/>
            <a:ext cx="2783880" cy="2182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62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86D3EB3-E928-BE27-8BE2-C5CA6CFA91CA}"/>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8D536CA6-0C00-87BD-FBE3-0E302415129C}"/>
              </a:ext>
            </a:extLst>
          </p:cNvPr>
          <p:cNvSpPr>
            <a:spLocks noGrp="1"/>
          </p:cNvSpPr>
          <p:nvPr>
            <p:ph type="title"/>
          </p:nvPr>
        </p:nvSpPr>
        <p:spPr>
          <a:xfrm>
            <a:off x="1" y="270521"/>
            <a:ext cx="7820652" cy="970450"/>
          </a:xfrm>
        </p:spPr>
        <p:txBody>
          <a:bodyPr/>
          <a:lstStyle/>
          <a:p>
            <a:pPr marL="457200"/>
            <a:r>
              <a:rPr lang="en-US" sz="4400"/>
              <a:t>4W’s and How</a:t>
            </a:r>
          </a:p>
        </p:txBody>
      </p:sp>
      <p:sp>
        <p:nvSpPr>
          <p:cNvPr id="6" name="TextBox 5">
            <a:extLst>
              <a:ext uri="{FF2B5EF4-FFF2-40B4-BE49-F238E27FC236}">
                <a16:creationId xmlns:a16="http://schemas.microsoft.com/office/drawing/2014/main" id="{F0FF7680-A0CB-63DF-436E-7AECA42355F0}"/>
              </a:ext>
            </a:extLst>
          </p:cNvPr>
          <p:cNvSpPr txBox="1"/>
          <p:nvPr/>
        </p:nvSpPr>
        <p:spPr>
          <a:xfrm>
            <a:off x="497305" y="5239520"/>
            <a:ext cx="8320124" cy="1384995"/>
          </a:xfrm>
          <a:prstGeom prst="rect">
            <a:avLst/>
          </a:prstGeom>
          <a:solidFill>
            <a:srgbClr val="00C6BB"/>
          </a:solidFill>
          <a:ln>
            <a:solidFill>
              <a:schemeClr val="bg1"/>
            </a:solidFill>
          </a:ln>
        </p:spPr>
        <p:txBody>
          <a:bodyPr wrap="square" rtlCol="0">
            <a:spAutoFit/>
          </a:bodyPr>
          <a:lstStyle/>
          <a:p>
            <a:pPr algn="ctr"/>
            <a:r>
              <a:rPr lang="en-US" sz="2800" b="1" dirty="0"/>
              <a:t>The </a:t>
            </a:r>
            <a:r>
              <a:rPr lang="en-US" sz="2800" b="1" i="1" dirty="0"/>
              <a:t>4Ws and How-Blank </a:t>
            </a:r>
            <a:r>
              <a:rPr lang="en-US" sz="2800" b="1" dirty="0"/>
              <a:t>form is available on </a:t>
            </a:r>
          </a:p>
          <a:p>
            <a:pPr algn="ctr"/>
            <a:r>
              <a:rPr lang="en-US" sz="2800" b="1" dirty="0"/>
              <a:t>Café LA Website&gt; Human Resources&gt; Discipline&gt; Incident Log </a:t>
            </a:r>
          </a:p>
        </p:txBody>
      </p:sp>
      <p:pic>
        <p:nvPicPr>
          <p:cNvPr id="7" name="Picture 6" descr="Graphical user interface, website&#10;&#10;Description automatically generated">
            <a:extLst>
              <a:ext uri="{FF2B5EF4-FFF2-40B4-BE49-F238E27FC236}">
                <a16:creationId xmlns:a16="http://schemas.microsoft.com/office/drawing/2014/main" id="{39C96D76-777E-D9DD-BDF0-EDFF4DCDA268}"/>
              </a:ext>
            </a:extLst>
          </p:cNvPr>
          <p:cNvPicPr>
            <a:picLocks noChangeAspect="1"/>
          </p:cNvPicPr>
          <p:nvPr/>
        </p:nvPicPr>
        <p:blipFill>
          <a:blip r:embed="rId3"/>
          <a:stretch>
            <a:fillRect/>
          </a:stretch>
        </p:blipFill>
        <p:spPr>
          <a:xfrm>
            <a:off x="946484" y="1454848"/>
            <a:ext cx="6875169" cy="3488405"/>
          </a:xfrm>
          <a:prstGeom prst="rect">
            <a:avLst/>
          </a:prstGeom>
          <a:ln>
            <a:solidFill>
              <a:schemeClr val="bg1"/>
            </a:solidFill>
          </a:ln>
        </p:spPr>
      </p:pic>
      <p:sp>
        <p:nvSpPr>
          <p:cNvPr id="11" name="Oval 10">
            <a:extLst>
              <a:ext uri="{FF2B5EF4-FFF2-40B4-BE49-F238E27FC236}">
                <a16:creationId xmlns:a16="http://schemas.microsoft.com/office/drawing/2014/main" id="{BAC4821E-F9C0-A680-5E19-610382A2B5EA}"/>
              </a:ext>
            </a:extLst>
          </p:cNvPr>
          <p:cNvSpPr/>
          <p:nvPr/>
        </p:nvSpPr>
        <p:spPr>
          <a:xfrm>
            <a:off x="1556084" y="4309730"/>
            <a:ext cx="753979" cy="2764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AA6093F-B3D3-4588-9E76-F5ABE025AFE0}"/>
              </a:ext>
            </a:extLst>
          </p:cNvPr>
          <p:cNvSpPr/>
          <p:nvPr/>
        </p:nvSpPr>
        <p:spPr>
          <a:xfrm>
            <a:off x="2991852" y="3820633"/>
            <a:ext cx="970548" cy="1630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810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2503786"/>
            <a:ext cx="6400800" cy="769441"/>
          </a:xfrm>
          <a:prstGeom prst="rect">
            <a:avLst/>
          </a:prstGeom>
        </p:spPr>
        <p:txBody>
          <a:bodyPr>
            <a:spAutoFit/>
          </a:bodyPr>
          <a:lstStyle/>
          <a:p>
            <a:pPr algn="ctr" defTabSz="914400" fontAlgn="base">
              <a:spcBef>
                <a:spcPct val="0"/>
              </a:spcBef>
              <a:spcAft>
                <a:spcPct val="0"/>
              </a:spcAft>
              <a:defRPr/>
            </a:pPr>
            <a:r>
              <a:rPr lang="en-US" sz="4400" b="1">
                <a:solidFill>
                  <a:schemeClr val="bg1"/>
                </a:solidFill>
              </a:rPr>
              <a:t>Employee Motivation</a:t>
            </a:r>
            <a:endParaRPr lang="en-US" sz="4400">
              <a:solidFill>
                <a:schemeClr val="bg1"/>
              </a:solidFill>
            </a:endParaRPr>
          </a:p>
        </p:txBody>
      </p:sp>
    </p:spTree>
    <p:extLst>
      <p:ext uri="{BB962C8B-B14F-4D97-AF65-F5344CB8AC3E}">
        <p14:creationId xmlns:p14="http://schemas.microsoft.com/office/powerpoint/2010/main" val="2553132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86D3EB3-E928-BE27-8BE2-C5CA6CFA91CA}"/>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8D536CA6-0C00-87BD-FBE3-0E302415129C}"/>
              </a:ext>
            </a:extLst>
          </p:cNvPr>
          <p:cNvSpPr>
            <a:spLocks noGrp="1"/>
          </p:cNvSpPr>
          <p:nvPr>
            <p:ph type="title"/>
          </p:nvPr>
        </p:nvSpPr>
        <p:spPr>
          <a:xfrm>
            <a:off x="296649" y="270521"/>
            <a:ext cx="7524003" cy="970450"/>
          </a:xfrm>
        </p:spPr>
        <p:txBody>
          <a:bodyPr/>
          <a:lstStyle/>
          <a:p>
            <a:r>
              <a:rPr lang="en-US" dirty="0"/>
              <a:t>4Ws and How-Blank Form</a:t>
            </a:r>
          </a:p>
        </p:txBody>
      </p:sp>
      <p:pic>
        <p:nvPicPr>
          <p:cNvPr id="5" name="Picture 4" descr="Table&#10;&#10;Description automatically generated">
            <a:extLst>
              <a:ext uri="{FF2B5EF4-FFF2-40B4-BE49-F238E27FC236}">
                <a16:creationId xmlns:a16="http://schemas.microsoft.com/office/drawing/2014/main" id="{593DF1A0-6C4F-3EE1-9B53-08CA1816C5BC}"/>
              </a:ext>
            </a:extLst>
          </p:cNvPr>
          <p:cNvPicPr>
            <a:picLocks noChangeAspect="1"/>
          </p:cNvPicPr>
          <p:nvPr/>
        </p:nvPicPr>
        <p:blipFill>
          <a:blip r:embed="rId3"/>
          <a:stretch>
            <a:fillRect/>
          </a:stretch>
        </p:blipFill>
        <p:spPr>
          <a:xfrm>
            <a:off x="1820996" y="1500030"/>
            <a:ext cx="5502008" cy="3410839"/>
          </a:xfrm>
          <a:prstGeom prst="rect">
            <a:avLst/>
          </a:prstGeom>
          <a:ln>
            <a:solidFill>
              <a:schemeClr val="bg1"/>
            </a:solidFill>
          </a:ln>
        </p:spPr>
      </p:pic>
      <p:sp>
        <p:nvSpPr>
          <p:cNvPr id="3" name="TextBox 2">
            <a:extLst>
              <a:ext uri="{FF2B5EF4-FFF2-40B4-BE49-F238E27FC236}">
                <a16:creationId xmlns:a16="http://schemas.microsoft.com/office/drawing/2014/main" id="{9720D5DA-97DF-C5F8-5CA0-4E9A7302383B}"/>
              </a:ext>
            </a:extLst>
          </p:cNvPr>
          <p:cNvSpPr txBox="1"/>
          <p:nvPr/>
        </p:nvSpPr>
        <p:spPr>
          <a:xfrm>
            <a:off x="1115786" y="5290457"/>
            <a:ext cx="6912428" cy="1200329"/>
          </a:xfrm>
          <a:prstGeom prst="rect">
            <a:avLst/>
          </a:prstGeom>
          <a:noFill/>
        </p:spPr>
        <p:txBody>
          <a:bodyPr wrap="square" rtlCol="0">
            <a:spAutoFit/>
          </a:bodyPr>
          <a:lstStyle/>
          <a:p>
            <a:pPr algn="ctr"/>
            <a:r>
              <a:rPr lang="en-US" sz="2400" b="1" dirty="0">
                <a:solidFill>
                  <a:schemeClr val="bg1"/>
                </a:solidFill>
              </a:rPr>
              <a:t>The </a:t>
            </a:r>
            <a:r>
              <a:rPr lang="en-US" sz="2400" b="1" i="1" dirty="0">
                <a:solidFill>
                  <a:schemeClr val="bg1"/>
                </a:solidFill>
              </a:rPr>
              <a:t>4Ws and How-Blank</a:t>
            </a:r>
            <a:r>
              <a:rPr lang="en-US" sz="2400" b="1" dirty="0">
                <a:solidFill>
                  <a:schemeClr val="bg1"/>
                </a:solidFill>
              </a:rPr>
              <a:t> form is to be used as a guide when documenting good behavior and incidents in the kitchen. </a:t>
            </a:r>
          </a:p>
        </p:txBody>
      </p:sp>
      <p:sp>
        <p:nvSpPr>
          <p:cNvPr id="6" name="TextBox 5">
            <a:extLst>
              <a:ext uri="{FF2B5EF4-FFF2-40B4-BE49-F238E27FC236}">
                <a16:creationId xmlns:a16="http://schemas.microsoft.com/office/drawing/2014/main" id="{A92E2A79-CE9B-1FBE-6DC7-A00F912FCEAC}"/>
              </a:ext>
            </a:extLst>
          </p:cNvPr>
          <p:cNvSpPr txBox="1"/>
          <p:nvPr/>
        </p:nvSpPr>
        <p:spPr>
          <a:xfrm>
            <a:off x="908224" y="5290456"/>
            <a:ext cx="6912428" cy="1200329"/>
          </a:xfrm>
          <a:prstGeom prst="rect">
            <a:avLst/>
          </a:prstGeom>
          <a:noFill/>
        </p:spPr>
        <p:txBody>
          <a:bodyPr wrap="square" rtlCol="0">
            <a:spAutoFit/>
          </a:bodyPr>
          <a:lstStyle/>
          <a:p>
            <a:pPr algn="ctr"/>
            <a:r>
              <a:rPr lang="en-US" sz="2400" b="1" dirty="0">
                <a:solidFill>
                  <a:schemeClr val="bg1"/>
                </a:solidFill>
              </a:rPr>
              <a:t>After using the 4Ws and How-Blank form, please responsibly discard it to protect the confidentiality of involved parties. </a:t>
            </a:r>
          </a:p>
        </p:txBody>
      </p:sp>
    </p:spTree>
    <p:extLst>
      <p:ext uri="{BB962C8B-B14F-4D97-AF65-F5344CB8AC3E}">
        <p14:creationId xmlns:p14="http://schemas.microsoft.com/office/powerpoint/2010/main" val="414541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E3E40C1-E75A-7EB8-5A28-CC25560DDED6}"/>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4000" b="1" i="0" u="none" strike="noStrike" kern="1200" cap="none" spc="0" normalizeH="0" baseline="0" noProof="0" dirty="0">
              <a:ln>
                <a:noFill/>
              </a:ln>
              <a:solidFill>
                <a:prstClr val="black"/>
              </a:solidFill>
              <a:effectLst/>
              <a:uLnTx/>
              <a:uFillTx/>
              <a:latin typeface="Century Gothic" panose="020B0502020202020204"/>
              <a:ea typeface="+mj-ea"/>
            </a:endParaRPr>
          </a:p>
        </p:txBody>
      </p:sp>
      <p:sp>
        <p:nvSpPr>
          <p:cNvPr id="2" name="Title 1"/>
          <p:cNvSpPr>
            <a:spLocks noGrp="1"/>
          </p:cNvSpPr>
          <p:nvPr>
            <p:ph type="title"/>
          </p:nvPr>
        </p:nvSpPr>
        <p:spPr>
          <a:xfrm>
            <a:off x="1" y="318852"/>
            <a:ext cx="9144000" cy="970450"/>
          </a:xfrm>
        </p:spPr>
        <p:txBody>
          <a:bodyPr/>
          <a:lstStyle/>
          <a:p>
            <a:pPr marL="457200"/>
            <a:r>
              <a:rPr lang="en-US" sz="4400" dirty="0"/>
              <a:t>Acceptable Documentation</a:t>
            </a:r>
          </a:p>
        </p:txBody>
      </p:sp>
      <p:sp>
        <p:nvSpPr>
          <p:cNvPr id="3" name="Rectangle 2"/>
          <p:cNvSpPr/>
          <p:nvPr/>
        </p:nvSpPr>
        <p:spPr>
          <a:xfrm>
            <a:off x="878859" y="1143001"/>
            <a:ext cx="7467600" cy="36933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
        <p:nvSpPr>
          <p:cNvPr id="6" name="Rectangle 5"/>
          <p:cNvSpPr/>
          <p:nvPr/>
        </p:nvSpPr>
        <p:spPr>
          <a:xfrm>
            <a:off x="838200" y="1413063"/>
            <a:ext cx="7467601" cy="1631216"/>
          </a:xfrm>
          <a:prstGeom prst="rect">
            <a:avLst/>
          </a:prstGeom>
          <a:solidFill>
            <a:schemeClr val="tx1"/>
          </a:solidFill>
          <a:ln>
            <a:solidFill>
              <a:schemeClr val="bg1"/>
            </a:solidFill>
          </a:ln>
        </p:spPr>
        <p:txBody>
          <a:bodyPr wrap="square">
            <a:spAutoFit/>
          </a:bodyPr>
          <a:lstStyle/>
          <a:p>
            <a:pPr marL="0" marR="0" lvl="0" indent="0" defTabSz="457200" rtl="0" eaLnBrk="1" fontAlgn="auto" latinLnBrk="0" hangingPunct="1">
              <a:lnSpc>
                <a:spcPct val="100000"/>
              </a:lnSpc>
              <a:spcBef>
                <a:spcPts val="600"/>
              </a:spcBef>
              <a:buClrTx/>
              <a:buSzTx/>
              <a:buFontTx/>
              <a:buNone/>
              <a:tabLst/>
              <a:defRPr/>
            </a:pPr>
            <a:r>
              <a:rPr kumimoji="0" lang="en-US" sz="2400" b="1" i="0" u="none" strike="noStrike" kern="1200" cap="none" spc="0" normalizeH="0" baseline="0" noProof="0" dirty="0">
                <a:ln>
                  <a:noFill/>
                </a:ln>
                <a:solidFill>
                  <a:srgbClr val="00C6BB"/>
                </a:solidFill>
                <a:effectLst/>
                <a:uLnTx/>
                <a:uFillTx/>
                <a:latin typeface="Century Gothic" panose="020B0502020202020204"/>
                <a:ea typeface="+mn-ea"/>
                <a:cs typeface="+mn-cs"/>
              </a:rPr>
              <a:t>Clear and specific documentation is essential to compose any human resources document effectively. Generalizations must be avoided,</a:t>
            </a:r>
            <a:r>
              <a:rPr kumimoji="0" lang="en-US" sz="2400" b="1" i="0" u="none" strike="noStrike" kern="1200" cap="none" spc="0" normalizeH="0" noProof="0" dirty="0">
                <a:ln>
                  <a:noFill/>
                </a:ln>
                <a:solidFill>
                  <a:srgbClr val="00C6BB"/>
                </a:solidFill>
                <a:effectLst/>
                <a:uLnTx/>
                <a:uFillTx/>
                <a:latin typeface="Century Gothic" panose="020B0502020202020204"/>
                <a:ea typeface="+mn-ea"/>
                <a:cs typeface="+mn-cs"/>
              </a:rPr>
              <a:t> </a:t>
            </a:r>
            <a:r>
              <a:rPr kumimoji="0" lang="en-US" sz="2400" b="1" i="0" u="none" strike="noStrike" kern="1200" cap="none" spc="0" normalizeH="0" baseline="0" noProof="0" dirty="0">
                <a:ln>
                  <a:noFill/>
                </a:ln>
                <a:solidFill>
                  <a:srgbClr val="00C6BB"/>
                </a:solidFill>
                <a:effectLst/>
                <a:uLnTx/>
                <a:uFillTx/>
                <a:latin typeface="Century Gothic" panose="020B0502020202020204"/>
                <a:ea typeface="+mn-ea"/>
                <a:cs typeface="+mn-cs"/>
              </a:rPr>
              <a:t>and misbehavior(s)is clearly identified.</a:t>
            </a:r>
          </a:p>
        </p:txBody>
      </p:sp>
      <p:pic>
        <p:nvPicPr>
          <p:cNvPr id="2050" name="Picture 2" descr="Clipboard with solid fill">
            <a:extLst>
              <a:ext uri="{FF2B5EF4-FFF2-40B4-BE49-F238E27FC236}">
                <a16:creationId xmlns:a16="http://schemas.microsoft.com/office/drawing/2014/main" id="{3F9A58FF-6665-E499-E4A1-DDA16ACB880E}"/>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l="9150" r="9150"/>
          <a:stretch/>
        </p:blipFill>
        <p:spPr bwMode="auto">
          <a:xfrm>
            <a:off x="3664665" y="2947673"/>
            <a:ext cx="1789337" cy="21901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979C5E-8183-68C6-9877-604049C407A8}"/>
              </a:ext>
            </a:extLst>
          </p:cNvPr>
          <p:cNvSpPr txBox="1"/>
          <p:nvPr/>
        </p:nvSpPr>
        <p:spPr>
          <a:xfrm>
            <a:off x="765663" y="5105403"/>
            <a:ext cx="7612675" cy="1569660"/>
          </a:xfrm>
          <a:prstGeom prst="rect">
            <a:avLst/>
          </a:prstGeom>
          <a:solidFill>
            <a:schemeClr val="accent1"/>
          </a:solidFill>
          <a:ln>
            <a:solidFill>
              <a:schemeClr val="bg1"/>
            </a:solidFill>
          </a:ln>
        </p:spPr>
        <p:txBody>
          <a:bodyPr wrap="square" rtlCol="0">
            <a:spAutoFit/>
          </a:bodyPr>
          <a:lstStyle/>
          <a:p>
            <a:r>
              <a:rPr lang="en-US" sz="2400" b="1" dirty="0"/>
              <a:t>Don’t be afraid to document offensive language, gestures, or behavior. Writing words and actions exactly as they happened is necessary to get an accurate picture of the incident.</a:t>
            </a:r>
          </a:p>
        </p:txBody>
      </p:sp>
    </p:spTree>
    <p:extLst>
      <p:ext uri="{BB962C8B-B14F-4D97-AF65-F5344CB8AC3E}">
        <p14:creationId xmlns:p14="http://schemas.microsoft.com/office/powerpoint/2010/main" val="209278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E3E40C1-E75A-7EB8-5A28-CC25560DDED6}"/>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1" y="318852"/>
            <a:ext cx="9144000" cy="970450"/>
          </a:xfrm>
        </p:spPr>
        <p:txBody>
          <a:bodyPr/>
          <a:lstStyle/>
          <a:p>
            <a:pPr marL="457200"/>
            <a:r>
              <a:rPr lang="en-US" dirty="0"/>
              <a:t>Activity 2</a:t>
            </a:r>
          </a:p>
        </p:txBody>
      </p:sp>
      <p:sp>
        <p:nvSpPr>
          <p:cNvPr id="3" name="Rectangle 2"/>
          <p:cNvSpPr/>
          <p:nvPr/>
        </p:nvSpPr>
        <p:spPr>
          <a:xfrm>
            <a:off x="878859" y="1143001"/>
            <a:ext cx="7467600" cy="369332"/>
          </a:xfrm>
          <a:prstGeom prst="rect">
            <a:avLst/>
          </a:prstGeom>
        </p:spPr>
        <p:txBody>
          <a:bodyPr wrap="square">
            <a:spAutoFit/>
          </a:bodyPr>
          <a:lstStyle/>
          <a:p>
            <a:pPr marL="285750" indent="-285750">
              <a:buFont typeface="Wingdings" panose="05000000000000000000" pitchFamily="2" charset="2"/>
              <a:buChar char="Ø"/>
            </a:pPr>
            <a:endParaRPr lang="en-US">
              <a:solidFill>
                <a:srgbClr val="000000"/>
              </a:solidFill>
            </a:endParaRPr>
          </a:p>
        </p:txBody>
      </p:sp>
      <p:sp>
        <p:nvSpPr>
          <p:cNvPr id="6" name="Rectangle 5"/>
          <p:cNvSpPr/>
          <p:nvPr/>
        </p:nvSpPr>
        <p:spPr>
          <a:xfrm>
            <a:off x="498997" y="1688795"/>
            <a:ext cx="3062350" cy="3970318"/>
          </a:xfrm>
          <a:prstGeom prst="rect">
            <a:avLst/>
          </a:prstGeom>
        </p:spPr>
        <p:txBody>
          <a:bodyPr wrap="square">
            <a:spAutoFit/>
          </a:bodyPr>
          <a:lstStyle/>
          <a:p>
            <a:pPr>
              <a:spcAft>
                <a:spcPts val="1000"/>
              </a:spcAft>
            </a:pPr>
            <a:r>
              <a:rPr lang="en-US" sz="2800" b="1" dirty="0">
                <a:solidFill>
                  <a:srgbClr val="000000"/>
                </a:solidFill>
              </a:rPr>
              <a:t>In your workbook on Activity 2 write a letter for each statement under either </a:t>
            </a:r>
            <a:r>
              <a:rPr lang="en-US" sz="2800" b="1" u="sng" dirty="0">
                <a:solidFill>
                  <a:srgbClr val="000000"/>
                </a:solidFill>
              </a:rPr>
              <a:t>POOR</a:t>
            </a:r>
            <a:r>
              <a:rPr lang="en-US" sz="2800" b="1" dirty="0">
                <a:solidFill>
                  <a:srgbClr val="000000"/>
                </a:solidFill>
              </a:rPr>
              <a:t> documentation or </a:t>
            </a:r>
            <a:r>
              <a:rPr lang="en-US" sz="2800" b="1" u="sng" dirty="0">
                <a:solidFill>
                  <a:srgbClr val="000000"/>
                </a:solidFill>
              </a:rPr>
              <a:t>EFFECTIVE</a:t>
            </a:r>
            <a:r>
              <a:rPr lang="en-US" sz="2800" b="1" dirty="0">
                <a:solidFill>
                  <a:srgbClr val="000000"/>
                </a:solidFill>
              </a:rPr>
              <a:t> documentation. </a:t>
            </a:r>
            <a:endParaRPr lang="en-US" b="1" dirty="0">
              <a:solidFill>
                <a:srgbClr val="000000"/>
              </a:solidFill>
            </a:endParaRPr>
          </a:p>
        </p:txBody>
      </p:sp>
      <p:pic>
        <p:nvPicPr>
          <p:cNvPr id="9" name="Picture 8">
            <a:extLst>
              <a:ext uri="{FF2B5EF4-FFF2-40B4-BE49-F238E27FC236}">
                <a16:creationId xmlns:a16="http://schemas.microsoft.com/office/drawing/2014/main" id="{CC5F748E-B4BB-5E78-E33E-4246C1D2DF37}"/>
              </a:ext>
            </a:extLst>
          </p:cNvPr>
          <p:cNvPicPr>
            <a:picLocks noChangeAspect="1"/>
          </p:cNvPicPr>
          <p:nvPr/>
        </p:nvPicPr>
        <p:blipFill>
          <a:blip r:embed="rId3"/>
          <a:srcRect t="2432" b="2432"/>
          <a:stretch/>
        </p:blipFill>
        <p:spPr>
          <a:xfrm>
            <a:off x="3850106" y="1668378"/>
            <a:ext cx="5080254" cy="4046621"/>
          </a:xfrm>
          <a:prstGeom prst="rect">
            <a:avLst/>
          </a:prstGeom>
          <a:ln w="38100" cap="sq">
            <a:solidFill>
              <a:srgbClr val="000000"/>
            </a:solidFill>
            <a:prstDash val="solid"/>
            <a:miter lim="800000"/>
          </a:ln>
          <a:effectLst/>
        </p:spPr>
      </p:pic>
    </p:spTree>
    <p:extLst>
      <p:ext uri="{BB962C8B-B14F-4D97-AF65-F5344CB8AC3E}">
        <p14:creationId xmlns:p14="http://schemas.microsoft.com/office/powerpoint/2010/main" val="3459347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E3E40C1-E75A-7EB8-5A28-CC25560DDED6}"/>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1" y="318852"/>
            <a:ext cx="9144000" cy="970450"/>
          </a:xfrm>
        </p:spPr>
        <p:txBody>
          <a:bodyPr/>
          <a:lstStyle/>
          <a:p>
            <a:r>
              <a:rPr lang="en-US"/>
              <a:t>Poor vs Effective Documentation</a:t>
            </a:r>
          </a:p>
        </p:txBody>
      </p:sp>
      <p:sp>
        <p:nvSpPr>
          <p:cNvPr id="3" name="Rectangle 2"/>
          <p:cNvSpPr/>
          <p:nvPr/>
        </p:nvSpPr>
        <p:spPr>
          <a:xfrm>
            <a:off x="878859" y="1143001"/>
            <a:ext cx="7467600" cy="369332"/>
          </a:xfrm>
          <a:prstGeom prst="rect">
            <a:avLst/>
          </a:prstGeom>
        </p:spPr>
        <p:txBody>
          <a:bodyPr wrap="square">
            <a:spAutoFit/>
          </a:bodyPr>
          <a:lstStyle/>
          <a:p>
            <a:pPr marL="285750" indent="-285750">
              <a:buFont typeface="Wingdings" panose="05000000000000000000" pitchFamily="2" charset="2"/>
              <a:buChar char="Ø"/>
            </a:pPr>
            <a:endParaRPr lang="en-US">
              <a:solidFill>
                <a:srgbClr val="000000"/>
              </a:solidFill>
            </a:endParaRPr>
          </a:p>
        </p:txBody>
      </p:sp>
      <p:pic>
        <p:nvPicPr>
          <p:cNvPr id="9" name="Picture 8" descr="Text&#10;&#10;Description automatically generated with medium confidence">
            <a:extLst>
              <a:ext uri="{FF2B5EF4-FFF2-40B4-BE49-F238E27FC236}">
                <a16:creationId xmlns:a16="http://schemas.microsoft.com/office/drawing/2014/main" id="{CC5F748E-B4BB-5E78-E33E-4246C1D2DF37}"/>
              </a:ext>
            </a:extLst>
          </p:cNvPr>
          <p:cNvPicPr>
            <a:picLocks noChangeAspect="1"/>
          </p:cNvPicPr>
          <p:nvPr/>
        </p:nvPicPr>
        <p:blipFill rotWithShape="1">
          <a:blip r:embed="rId4"/>
          <a:srcRect t="38667"/>
          <a:stretch/>
        </p:blipFill>
        <p:spPr>
          <a:xfrm>
            <a:off x="2487080" y="1429721"/>
            <a:ext cx="4251157" cy="3386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nline Media 6" title="3 Minute Timer">
            <a:hlinkClick r:id="" action="ppaction://media"/>
            <a:extLst>
              <a:ext uri="{FF2B5EF4-FFF2-40B4-BE49-F238E27FC236}">
                <a16:creationId xmlns:a16="http://schemas.microsoft.com/office/drawing/2014/main" id="{51C495B3-9489-A32A-C743-CE6C80A6FD1D}"/>
              </a:ext>
            </a:extLst>
          </p:cNvPr>
          <p:cNvPicPr>
            <a:picLocks noRot="1" noChangeAspect="1"/>
          </p:cNvPicPr>
          <p:nvPr>
            <a:videoFile r:link="rId1"/>
          </p:nvPr>
        </p:nvPicPr>
        <p:blipFill>
          <a:blip r:embed="rId5"/>
          <a:stretch>
            <a:fillRect/>
          </a:stretch>
        </p:blipFill>
        <p:spPr>
          <a:xfrm>
            <a:off x="3149976" y="5004479"/>
            <a:ext cx="2844048" cy="1606887"/>
          </a:xfrm>
          <a:prstGeom prst="rect">
            <a:avLst/>
          </a:prstGeom>
        </p:spPr>
      </p:pic>
    </p:spTree>
    <p:extLst>
      <p:ext uri="{BB962C8B-B14F-4D97-AF65-F5344CB8AC3E}">
        <p14:creationId xmlns:p14="http://schemas.microsoft.com/office/powerpoint/2010/main" val="31128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E3E40C1-E75A-7EB8-5A28-CC25560DDED6}"/>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1" y="318852"/>
            <a:ext cx="9144000" cy="970450"/>
          </a:xfrm>
        </p:spPr>
        <p:txBody>
          <a:bodyPr/>
          <a:lstStyle/>
          <a:p>
            <a:pPr marL="457200">
              <a:spcBef>
                <a:spcPts val="0"/>
              </a:spcBef>
            </a:pPr>
            <a:r>
              <a:rPr lang="en-US"/>
              <a:t>Poor vs Effective Documentation</a:t>
            </a:r>
          </a:p>
        </p:txBody>
      </p:sp>
      <p:sp>
        <p:nvSpPr>
          <p:cNvPr id="3" name="Rectangle 2"/>
          <p:cNvSpPr/>
          <p:nvPr/>
        </p:nvSpPr>
        <p:spPr>
          <a:xfrm>
            <a:off x="878859" y="1143001"/>
            <a:ext cx="7467600" cy="369332"/>
          </a:xfrm>
          <a:prstGeom prst="rect">
            <a:avLst/>
          </a:prstGeom>
        </p:spPr>
        <p:txBody>
          <a:bodyPr wrap="square">
            <a:spAutoFit/>
          </a:bodyPr>
          <a:lstStyle/>
          <a:p>
            <a:pPr marL="285750" indent="-285750">
              <a:buFont typeface="Wingdings" panose="05000000000000000000" pitchFamily="2" charset="2"/>
              <a:buChar char="Ø"/>
            </a:pPr>
            <a:endParaRPr lang="en-US">
              <a:solidFill>
                <a:srgbClr val="000000"/>
              </a:solidFill>
            </a:endParaRPr>
          </a:p>
        </p:txBody>
      </p:sp>
      <p:pic>
        <p:nvPicPr>
          <p:cNvPr id="9" name="Picture 8">
            <a:extLst>
              <a:ext uri="{FF2B5EF4-FFF2-40B4-BE49-F238E27FC236}">
                <a16:creationId xmlns:a16="http://schemas.microsoft.com/office/drawing/2014/main" id="{CC5F748E-B4BB-5E78-E33E-4246C1D2DF37}"/>
              </a:ext>
            </a:extLst>
          </p:cNvPr>
          <p:cNvPicPr>
            <a:picLocks noChangeAspect="1"/>
          </p:cNvPicPr>
          <p:nvPr/>
        </p:nvPicPr>
        <p:blipFill>
          <a:blip r:embed="rId3"/>
          <a:srcRect t="8220" b="8220"/>
          <a:stretch/>
        </p:blipFill>
        <p:spPr>
          <a:xfrm>
            <a:off x="1118620" y="1624627"/>
            <a:ext cx="6923041" cy="4843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0A736AC7-D4EA-B044-C819-4DBF69BADA8C}"/>
              </a:ext>
            </a:extLst>
          </p:cNvPr>
          <p:cNvSpPr txBox="1"/>
          <p:nvPr/>
        </p:nvSpPr>
        <p:spPr>
          <a:xfrm>
            <a:off x="2312134" y="4558888"/>
            <a:ext cx="832104" cy="369332"/>
          </a:xfrm>
          <a:prstGeom prst="rect">
            <a:avLst/>
          </a:prstGeom>
          <a:noFill/>
        </p:spPr>
        <p:txBody>
          <a:bodyPr wrap="square" rtlCol="0">
            <a:spAutoFit/>
          </a:bodyPr>
          <a:lstStyle/>
          <a:p>
            <a:r>
              <a:rPr lang="en-US" b="1">
                <a:solidFill>
                  <a:schemeClr val="bg1"/>
                </a:solidFill>
              </a:rPr>
              <a:t>A</a:t>
            </a:r>
          </a:p>
        </p:txBody>
      </p:sp>
      <p:sp>
        <p:nvSpPr>
          <p:cNvPr id="8" name="TextBox 7">
            <a:extLst>
              <a:ext uri="{FF2B5EF4-FFF2-40B4-BE49-F238E27FC236}">
                <a16:creationId xmlns:a16="http://schemas.microsoft.com/office/drawing/2014/main" id="{C0805554-480C-2B21-2097-1E38B5BCE1D2}"/>
              </a:ext>
            </a:extLst>
          </p:cNvPr>
          <p:cNvSpPr txBox="1"/>
          <p:nvPr/>
        </p:nvSpPr>
        <p:spPr>
          <a:xfrm>
            <a:off x="2309086" y="4921600"/>
            <a:ext cx="832104" cy="369332"/>
          </a:xfrm>
          <a:prstGeom prst="rect">
            <a:avLst/>
          </a:prstGeom>
          <a:noFill/>
        </p:spPr>
        <p:txBody>
          <a:bodyPr wrap="square" rtlCol="0">
            <a:spAutoFit/>
          </a:bodyPr>
          <a:lstStyle/>
          <a:p>
            <a:r>
              <a:rPr lang="en-US" b="1">
                <a:solidFill>
                  <a:schemeClr val="bg1"/>
                </a:solidFill>
              </a:rPr>
              <a:t>B</a:t>
            </a:r>
          </a:p>
        </p:txBody>
      </p:sp>
      <p:sp>
        <p:nvSpPr>
          <p:cNvPr id="10" name="TextBox 9">
            <a:extLst>
              <a:ext uri="{FF2B5EF4-FFF2-40B4-BE49-F238E27FC236}">
                <a16:creationId xmlns:a16="http://schemas.microsoft.com/office/drawing/2014/main" id="{A0963886-0F6F-68D9-F1B7-7148E7334CD7}"/>
              </a:ext>
            </a:extLst>
          </p:cNvPr>
          <p:cNvSpPr txBox="1"/>
          <p:nvPr/>
        </p:nvSpPr>
        <p:spPr>
          <a:xfrm>
            <a:off x="2306038" y="5274459"/>
            <a:ext cx="832104" cy="369332"/>
          </a:xfrm>
          <a:prstGeom prst="rect">
            <a:avLst/>
          </a:prstGeom>
          <a:noFill/>
        </p:spPr>
        <p:txBody>
          <a:bodyPr wrap="square" rtlCol="0">
            <a:spAutoFit/>
          </a:bodyPr>
          <a:lstStyle/>
          <a:p>
            <a:r>
              <a:rPr lang="en-US" b="1">
                <a:solidFill>
                  <a:schemeClr val="bg1"/>
                </a:solidFill>
              </a:rPr>
              <a:t>D</a:t>
            </a:r>
          </a:p>
        </p:txBody>
      </p:sp>
      <p:sp>
        <p:nvSpPr>
          <p:cNvPr id="11" name="TextBox 10">
            <a:extLst>
              <a:ext uri="{FF2B5EF4-FFF2-40B4-BE49-F238E27FC236}">
                <a16:creationId xmlns:a16="http://schemas.microsoft.com/office/drawing/2014/main" id="{DC4FEDF6-62FA-EA6F-9793-78CDC3D3EB1F}"/>
              </a:ext>
            </a:extLst>
          </p:cNvPr>
          <p:cNvSpPr txBox="1"/>
          <p:nvPr/>
        </p:nvSpPr>
        <p:spPr>
          <a:xfrm>
            <a:off x="2302990" y="5620698"/>
            <a:ext cx="832104" cy="369332"/>
          </a:xfrm>
          <a:prstGeom prst="rect">
            <a:avLst/>
          </a:prstGeom>
          <a:noFill/>
        </p:spPr>
        <p:txBody>
          <a:bodyPr wrap="square" rtlCol="0">
            <a:spAutoFit/>
          </a:bodyPr>
          <a:lstStyle/>
          <a:p>
            <a:r>
              <a:rPr lang="en-US" b="1">
                <a:solidFill>
                  <a:schemeClr val="bg1"/>
                </a:solidFill>
              </a:rPr>
              <a:t>E</a:t>
            </a:r>
          </a:p>
        </p:txBody>
      </p:sp>
      <p:sp>
        <p:nvSpPr>
          <p:cNvPr id="12" name="TextBox 11">
            <a:extLst>
              <a:ext uri="{FF2B5EF4-FFF2-40B4-BE49-F238E27FC236}">
                <a16:creationId xmlns:a16="http://schemas.microsoft.com/office/drawing/2014/main" id="{02A65309-8CC2-46A0-021F-A0DCCE09CCAB}"/>
              </a:ext>
            </a:extLst>
          </p:cNvPr>
          <p:cNvSpPr txBox="1"/>
          <p:nvPr/>
        </p:nvSpPr>
        <p:spPr>
          <a:xfrm>
            <a:off x="4246605" y="4907648"/>
            <a:ext cx="832104" cy="369332"/>
          </a:xfrm>
          <a:prstGeom prst="rect">
            <a:avLst/>
          </a:prstGeom>
          <a:noFill/>
        </p:spPr>
        <p:txBody>
          <a:bodyPr wrap="square" rtlCol="0">
            <a:spAutoFit/>
          </a:bodyPr>
          <a:lstStyle/>
          <a:p>
            <a:r>
              <a:rPr lang="en-US" b="1">
                <a:solidFill>
                  <a:schemeClr val="bg1"/>
                </a:solidFill>
              </a:rPr>
              <a:t>F</a:t>
            </a:r>
          </a:p>
        </p:txBody>
      </p:sp>
      <p:sp>
        <p:nvSpPr>
          <p:cNvPr id="13" name="TextBox 12">
            <a:extLst>
              <a:ext uri="{FF2B5EF4-FFF2-40B4-BE49-F238E27FC236}">
                <a16:creationId xmlns:a16="http://schemas.microsoft.com/office/drawing/2014/main" id="{FBF36F58-7858-4542-3B8B-097E8D9D5BB9}"/>
              </a:ext>
            </a:extLst>
          </p:cNvPr>
          <p:cNvSpPr txBox="1"/>
          <p:nvPr/>
        </p:nvSpPr>
        <p:spPr>
          <a:xfrm>
            <a:off x="4154598" y="5311006"/>
            <a:ext cx="832104" cy="369332"/>
          </a:xfrm>
          <a:prstGeom prst="rect">
            <a:avLst/>
          </a:prstGeom>
          <a:noFill/>
        </p:spPr>
        <p:txBody>
          <a:bodyPr wrap="square" rtlCol="0">
            <a:spAutoFit/>
          </a:bodyPr>
          <a:lstStyle/>
          <a:p>
            <a:r>
              <a:rPr lang="en-US" b="1">
                <a:solidFill>
                  <a:schemeClr val="bg1"/>
                </a:solidFill>
              </a:rPr>
              <a:t>G</a:t>
            </a:r>
          </a:p>
        </p:txBody>
      </p:sp>
      <p:sp>
        <p:nvSpPr>
          <p:cNvPr id="14" name="TextBox 13">
            <a:extLst>
              <a:ext uri="{FF2B5EF4-FFF2-40B4-BE49-F238E27FC236}">
                <a16:creationId xmlns:a16="http://schemas.microsoft.com/office/drawing/2014/main" id="{BD29E4B0-45F3-8A75-3D06-734DAFBF19C5}"/>
              </a:ext>
            </a:extLst>
          </p:cNvPr>
          <p:cNvSpPr txBox="1"/>
          <p:nvPr/>
        </p:nvSpPr>
        <p:spPr>
          <a:xfrm>
            <a:off x="2256853" y="6000775"/>
            <a:ext cx="832104" cy="369332"/>
          </a:xfrm>
          <a:prstGeom prst="rect">
            <a:avLst/>
          </a:prstGeom>
          <a:noFill/>
        </p:spPr>
        <p:txBody>
          <a:bodyPr wrap="square" rtlCol="0">
            <a:spAutoFit/>
          </a:bodyPr>
          <a:lstStyle/>
          <a:p>
            <a:r>
              <a:rPr lang="en-US" b="1">
                <a:solidFill>
                  <a:schemeClr val="bg1"/>
                </a:solidFill>
              </a:rPr>
              <a:t>H</a:t>
            </a:r>
          </a:p>
        </p:txBody>
      </p:sp>
      <p:sp>
        <p:nvSpPr>
          <p:cNvPr id="15" name="TextBox 14">
            <a:extLst>
              <a:ext uri="{FF2B5EF4-FFF2-40B4-BE49-F238E27FC236}">
                <a16:creationId xmlns:a16="http://schemas.microsoft.com/office/drawing/2014/main" id="{195C85B4-F799-4B51-6568-E56712753230}"/>
              </a:ext>
            </a:extLst>
          </p:cNvPr>
          <p:cNvSpPr txBox="1"/>
          <p:nvPr/>
        </p:nvSpPr>
        <p:spPr>
          <a:xfrm>
            <a:off x="4212670" y="5616578"/>
            <a:ext cx="832104" cy="369332"/>
          </a:xfrm>
          <a:prstGeom prst="rect">
            <a:avLst/>
          </a:prstGeom>
          <a:noFill/>
        </p:spPr>
        <p:txBody>
          <a:bodyPr wrap="square" rtlCol="0">
            <a:spAutoFit/>
          </a:bodyPr>
          <a:lstStyle/>
          <a:p>
            <a:r>
              <a:rPr lang="en-US" b="1">
                <a:solidFill>
                  <a:schemeClr val="bg1"/>
                </a:solidFill>
              </a:rPr>
              <a:t>I</a:t>
            </a:r>
          </a:p>
        </p:txBody>
      </p:sp>
      <p:sp>
        <p:nvSpPr>
          <p:cNvPr id="16" name="TextBox 15">
            <a:extLst>
              <a:ext uri="{FF2B5EF4-FFF2-40B4-BE49-F238E27FC236}">
                <a16:creationId xmlns:a16="http://schemas.microsoft.com/office/drawing/2014/main" id="{7A42792F-5009-2164-28A9-82E92C484F09}"/>
              </a:ext>
            </a:extLst>
          </p:cNvPr>
          <p:cNvSpPr txBox="1"/>
          <p:nvPr/>
        </p:nvSpPr>
        <p:spPr>
          <a:xfrm>
            <a:off x="4203528" y="5997203"/>
            <a:ext cx="832104" cy="369332"/>
          </a:xfrm>
          <a:prstGeom prst="rect">
            <a:avLst/>
          </a:prstGeom>
          <a:noFill/>
        </p:spPr>
        <p:txBody>
          <a:bodyPr wrap="square" rtlCol="0">
            <a:spAutoFit/>
          </a:bodyPr>
          <a:lstStyle/>
          <a:p>
            <a:r>
              <a:rPr lang="en-US" b="1">
                <a:solidFill>
                  <a:schemeClr val="bg1"/>
                </a:solidFill>
              </a:rPr>
              <a:t>J</a:t>
            </a:r>
          </a:p>
        </p:txBody>
      </p:sp>
      <p:sp>
        <p:nvSpPr>
          <p:cNvPr id="17" name="TextBox 16">
            <a:extLst>
              <a:ext uri="{FF2B5EF4-FFF2-40B4-BE49-F238E27FC236}">
                <a16:creationId xmlns:a16="http://schemas.microsoft.com/office/drawing/2014/main" id="{23EFF588-ADEF-6B97-6081-A60C3BCF782F}"/>
              </a:ext>
            </a:extLst>
          </p:cNvPr>
          <p:cNvSpPr txBox="1"/>
          <p:nvPr/>
        </p:nvSpPr>
        <p:spPr>
          <a:xfrm>
            <a:off x="4219568" y="4551298"/>
            <a:ext cx="832104" cy="369332"/>
          </a:xfrm>
          <a:prstGeom prst="rect">
            <a:avLst/>
          </a:prstGeom>
          <a:noFill/>
        </p:spPr>
        <p:txBody>
          <a:bodyPr wrap="square" rtlCol="0">
            <a:spAutoFit/>
          </a:bodyPr>
          <a:lstStyle/>
          <a:p>
            <a:r>
              <a:rPr lang="en-US" b="1">
                <a:solidFill>
                  <a:schemeClr val="bg1"/>
                </a:solidFill>
              </a:rPr>
              <a:t>C</a:t>
            </a:r>
          </a:p>
        </p:txBody>
      </p:sp>
    </p:spTree>
    <p:extLst>
      <p:ext uri="{BB962C8B-B14F-4D97-AF65-F5344CB8AC3E}">
        <p14:creationId xmlns:p14="http://schemas.microsoft.com/office/powerpoint/2010/main" val="12716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2" grpId="0"/>
      <p:bldP spid="13" grpId="0"/>
      <p:bldP spid="14" grpId="0"/>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FB049474-B1A8-80BC-18D6-06870F16D6F5}"/>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211067"/>
            <a:ext cx="7524003" cy="970450"/>
          </a:xfrm>
        </p:spPr>
        <p:txBody>
          <a:bodyPr>
            <a:normAutofit/>
          </a:bodyPr>
          <a:lstStyle/>
          <a:p>
            <a:pPr marL="457200"/>
            <a:r>
              <a:rPr lang="en-US" sz="4400"/>
              <a:t>Knowledge Check</a:t>
            </a:r>
          </a:p>
        </p:txBody>
      </p:sp>
      <p:sp>
        <p:nvSpPr>
          <p:cNvPr id="3" name="Content Placeholder 2"/>
          <p:cNvSpPr>
            <a:spLocks noGrp="1"/>
          </p:cNvSpPr>
          <p:nvPr>
            <p:ph idx="1"/>
          </p:nvPr>
        </p:nvSpPr>
        <p:spPr>
          <a:xfrm>
            <a:off x="457200" y="1600200"/>
            <a:ext cx="8229600" cy="3187700"/>
          </a:xfrm>
          <a:effectLst/>
        </p:spPr>
        <p:txBody>
          <a:bodyPr>
            <a:normAutofit/>
          </a:bodyPr>
          <a:lstStyle/>
          <a:p>
            <a:pPr marL="0" indent="0">
              <a:spcBef>
                <a:spcPts val="0"/>
              </a:spcBef>
              <a:spcAft>
                <a:spcPts val="1000"/>
              </a:spcAft>
              <a:buNone/>
            </a:pPr>
            <a:r>
              <a:rPr lang="en-US" sz="2800" b="1" dirty="0">
                <a:solidFill>
                  <a:schemeClr val="bg1"/>
                </a:solidFill>
              </a:rPr>
              <a:t>Select the correct answer:</a:t>
            </a:r>
          </a:p>
          <a:p>
            <a:pPr marL="0" indent="0">
              <a:buNone/>
            </a:pPr>
            <a:r>
              <a:rPr lang="en-US" sz="2600" b="1" dirty="0">
                <a:solidFill>
                  <a:schemeClr val="bg1"/>
                </a:solidFill>
              </a:rPr>
              <a:t>The 4 </a:t>
            </a:r>
            <a:r>
              <a:rPr lang="en-US" sz="2600" b="1" dirty="0" err="1">
                <a:solidFill>
                  <a:schemeClr val="bg1"/>
                </a:solidFill>
              </a:rPr>
              <a:t>Ws</a:t>
            </a:r>
            <a:r>
              <a:rPr lang="en-US" sz="2600" b="1" dirty="0">
                <a:solidFill>
                  <a:schemeClr val="bg1"/>
                </a:solidFill>
              </a:rPr>
              <a:t> are</a:t>
            </a:r>
          </a:p>
          <a:p>
            <a:pPr marL="1257300" lvl="1" indent="-514350">
              <a:buAutoNum type="arabicPeriod"/>
            </a:pPr>
            <a:r>
              <a:rPr lang="en-US" sz="2400" b="1" dirty="0">
                <a:solidFill>
                  <a:schemeClr val="bg1"/>
                </a:solidFill>
              </a:rPr>
              <a:t>When</a:t>
            </a:r>
          </a:p>
          <a:p>
            <a:pPr marL="1257300" lvl="1" indent="-514350">
              <a:buAutoNum type="arabicPeriod"/>
            </a:pPr>
            <a:r>
              <a:rPr lang="en-US" sz="2400" b="1" dirty="0">
                <a:solidFill>
                  <a:schemeClr val="bg1"/>
                </a:solidFill>
              </a:rPr>
              <a:t>Who</a:t>
            </a:r>
          </a:p>
          <a:p>
            <a:pPr marL="1257300" lvl="1" indent="-514350">
              <a:buAutoNum type="arabicPeriod"/>
            </a:pPr>
            <a:r>
              <a:rPr lang="en-US" sz="2400" b="1" dirty="0">
                <a:solidFill>
                  <a:schemeClr val="bg1"/>
                </a:solidFill>
              </a:rPr>
              <a:t>Where</a:t>
            </a:r>
          </a:p>
          <a:p>
            <a:pPr marL="1257300" lvl="1" indent="-514350">
              <a:buAutoNum type="arabicPeriod"/>
            </a:pPr>
            <a:r>
              <a:rPr lang="en-US" sz="2400" b="1" dirty="0">
                <a:solidFill>
                  <a:schemeClr val="bg1"/>
                </a:solidFill>
              </a:rPr>
              <a:t>W_________</a:t>
            </a:r>
          </a:p>
        </p:txBody>
      </p:sp>
      <p:sp>
        <p:nvSpPr>
          <p:cNvPr id="4" name="TextBox 3"/>
          <p:cNvSpPr txBox="1"/>
          <p:nvPr/>
        </p:nvSpPr>
        <p:spPr>
          <a:xfrm>
            <a:off x="1328738" y="5303758"/>
            <a:ext cx="2826513" cy="1015663"/>
          </a:xfrm>
          <a:prstGeom prst="rect">
            <a:avLst/>
          </a:prstGeom>
          <a:solidFill>
            <a:schemeClr val="accent1"/>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6000" b="1"/>
              <a:t>Why</a:t>
            </a:r>
            <a:endParaRPr lang="en-US" sz="2800" b="1"/>
          </a:p>
        </p:txBody>
      </p:sp>
      <p:sp>
        <p:nvSpPr>
          <p:cNvPr id="6" name="TextBox 5"/>
          <p:cNvSpPr txBox="1"/>
          <p:nvPr/>
        </p:nvSpPr>
        <p:spPr>
          <a:xfrm>
            <a:off x="5088850" y="5303758"/>
            <a:ext cx="2854999" cy="1015663"/>
          </a:xfrm>
          <a:prstGeom prst="rect">
            <a:avLst/>
          </a:prstGeom>
          <a:solidFill>
            <a:schemeClr val="accent1"/>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6000" b="1"/>
              <a:t>What</a:t>
            </a:r>
            <a:endParaRPr lang="en-US" sz="2800" b="1"/>
          </a:p>
        </p:txBody>
      </p:sp>
    </p:spTree>
    <p:extLst>
      <p:ext uri="{BB962C8B-B14F-4D97-AF65-F5344CB8AC3E}">
        <p14:creationId xmlns:p14="http://schemas.microsoft.com/office/powerpoint/2010/main" val="389562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2503786"/>
            <a:ext cx="6400800" cy="769441"/>
          </a:xfrm>
          <a:prstGeom prst="rect">
            <a:avLst/>
          </a:prstGeom>
        </p:spPr>
        <p:txBody>
          <a:bodyPr>
            <a:spAutoFit/>
          </a:bodyPr>
          <a:lstStyle/>
          <a:p>
            <a:pPr algn="ctr" defTabSz="914400" fontAlgn="base">
              <a:spcBef>
                <a:spcPct val="0"/>
              </a:spcBef>
              <a:spcAft>
                <a:spcPct val="0"/>
              </a:spcAft>
              <a:defRPr/>
            </a:pPr>
            <a:r>
              <a:rPr lang="en-US" sz="4400" b="1">
                <a:solidFill>
                  <a:schemeClr val="bg1"/>
                </a:solidFill>
              </a:rPr>
              <a:t>Token of Appreciation</a:t>
            </a:r>
            <a:endParaRPr lang="en-US" sz="4400">
              <a:solidFill>
                <a:schemeClr val="bg1"/>
              </a:solidFill>
            </a:endParaRPr>
          </a:p>
        </p:txBody>
      </p:sp>
    </p:spTree>
    <p:extLst>
      <p:ext uri="{BB962C8B-B14F-4D97-AF65-F5344CB8AC3E}">
        <p14:creationId xmlns:p14="http://schemas.microsoft.com/office/powerpoint/2010/main" val="3282058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0752738-1116-60EC-357C-72137A9CE4EE}"/>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ED2191B6-576E-6919-5DFE-35A127DD5FC8}"/>
              </a:ext>
            </a:extLst>
          </p:cNvPr>
          <p:cNvSpPr>
            <a:spLocks noGrp="1"/>
          </p:cNvSpPr>
          <p:nvPr>
            <p:ph type="title"/>
          </p:nvPr>
        </p:nvSpPr>
        <p:spPr>
          <a:xfrm>
            <a:off x="0" y="270522"/>
            <a:ext cx="7524003" cy="970450"/>
          </a:xfrm>
        </p:spPr>
        <p:txBody>
          <a:bodyPr/>
          <a:lstStyle/>
          <a:p>
            <a:pPr marL="457200"/>
            <a:r>
              <a:rPr lang="en-US">
                <a:solidFill>
                  <a:schemeClr val="tx1"/>
                </a:solidFill>
              </a:rPr>
              <a:t>Token of Appreciation</a:t>
            </a:r>
          </a:p>
        </p:txBody>
      </p:sp>
      <p:sp>
        <p:nvSpPr>
          <p:cNvPr id="3" name="Content Placeholder 2">
            <a:extLst>
              <a:ext uri="{FF2B5EF4-FFF2-40B4-BE49-F238E27FC236}">
                <a16:creationId xmlns:a16="http://schemas.microsoft.com/office/drawing/2014/main" id="{76CDCA89-0077-0535-FC98-9A0BB0891691}"/>
              </a:ext>
            </a:extLst>
          </p:cNvPr>
          <p:cNvSpPr>
            <a:spLocks noGrp="1"/>
          </p:cNvSpPr>
          <p:nvPr>
            <p:ph idx="1"/>
          </p:nvPr>
        </p:nvSpPr>
        <p:spPr>
          <a:xfrm>
            <a:off x="425051" y="1554480"/>
            <a:ext cx="8293898" cy="1874520"/>
          </a:xfrm>
          <a:effectLst/>
        </p:spPr>
        <p:txBody>
          <a:bodyPr anchor="t">
            <a:noAutofit/>
          </a:bodyPr>
          <a:lstStyle/>
          <a:p>
            <a:pPr marL="0" indent="0" algn="ctr">
              <a:buNone/>
            </a:pPr>
            <a:r>
              <a:rPr lang="en-US" sz="2800" b="1" dirty="0">
                <a:solidFill>
                  <a:schemeClr val="bg1"/>
                </a:solidFill>
              </a:rPr>
              <a:t>When you catch your employee going above and beyond their duties to help cafeteria operations, give them a token of appreciation. </a:t>
            </a:r>
          </a:p>
        </p:txBody>
      </p:sp>
      <p:sp>
        <p:nvSpPr>
          <p:cNvPr id="8" name="Content Placeholder 2">
            <a:extLst>
              <a:ext uri="{FF2B5EF4-FFF2-40B4-BE49-F238E27FC236}">
                <a16:creationId xmlns:a16="http://schemas.microsoft.com/office/drawing/2014/main" id="{9057E1A8-056D-658B-50AE-8AC14211250C}"/>
              </a:ext>
            </a:extLst>
          </p:cNvPr>
          <p:cNvSpPr txBox="1">
            <a:spLocks/>
          </p:cNvSpPr>
          <p:nvPr/>
        </p:nvSpPr>
        <p:spPr>
          <a:xfrm>
            <a:off x="425051" y="3682350"/>
            <a:ext cx="8293898" cy="1874520"/>
          </a:xfrm>
          <a:prstGeom prst="rect">
            <a:avLst/>
          </a:prstGeom>
          <a:effectLst/>
        </p:spPr>
        <p:txBody>
          <a:bodyPr vert="horz" lIns="91440" tIns="45720" rIns="91440" bIns="45720" rtlCol="0" anchor="t">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Wingdings 2" charset="2"/>
              <a:buNone/>
            </a:pPr>
            <a:r>
              <a:rPr lang="en-US" sz="2800" b="1" dirty="0">
                <a:solidFill>
                  <a:schemeClr val="bg1"/>
                </a:solidFill>
              </a:rPr>
              <a:t>Use any of the 4 Languages of Appreciation to applaud the efforts of your employees. </a:t>
            </a:r>
          </a:p>
        </p:txBody>
      </p:sp>
      <p:pic>
        <p:nvPicPr>
          <p:cNvPr id="9" name="Picture 2" descr="Who are Ideal Customers, and What Do They Look Like? - LaConte Consulting">
            <a:extLst>
              <a:ext uri="{FF2B5EF4-FFF2-40B4-BE49-F238E27FC236}">
                <a16:creationId xmlns:a16="http://schemas.microsoft.com/office/drawing/2014/main" id="{1825C2C3-101C-21BA-7A60-2F6EED8B3D53}"/>
              </a:ext>
            </a:extLst>
          </p:cNvPr>
          <p:cNvPicPr>
            <a:picLocks noChangeArrowheads="1"/>
          </p:cNvPicPr>
          <p:nvPr/>
        </p:nvPicPr>
        <p:blipFill rotWithShape="1">
          <a:blip r:embed="rId2">
            <a:extLst>
              <a:ext uri="{28A0092B-C50C-407E-A947-70E740481C1C}">
                <a14:useLocalDpi xmlns:a14="http://schemas.microsoft.com/office/drawing/2010/main" val="0"/>
              </a:ext>
            </a:extLst>
          </a:blip>
          <a:srcRect l="6244" t="17981" r="81132" b="55573"/>
          <a:stretch/>
        </p:blipFill>
        <p:spPr bwMode="auto">
          <a:xfrm>
            <a:off x="240632" y="5303520"/>
            <a:ext cx="1371600" cy="128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2" descr="Who are Ideal Customers, and What Do They Look Like? - LaConte Consulting">
            <a:extLst>
              <a:ext uri="{FF2B5EF4-FFF2-40B4-BE49-F238E27FC236}">
                <a16:creationId xmlns:a16="http://schemas.microsoft.com/office/drawing/2014/main" id="{7D734DF0-7E6B-ACD4-D44C-D0C8F0AB9130}"/>
              </a:ext>
            </a:extLst>
          </p:cNvPr>
          <p:cNvPicPr>
            <a:picLocks noChangeArrowheads="1"/>
          </p:cNvPicPr>
          <p:nvPr/>
        </p:nvPicPr>
        <p:blipFill rotWithShape="1">
          <a:blip r:embed="rId2">
            <a:extLst>
              <a:ext uri="{28A0092B-C50C-407E-A947-70E740481C1C}">
                <a14:useLocalDpi xmlns:a14="http://schemas.microsoft.com/office/drawing/2010/main" val="0"/>
              </a:ext>
            </a:extLst>
          </a:blip>
          <a:srcRect l="24213" t="25261" r="61417" b="49976"/>
          <a:stretch/>
        </p:blipFill>
        <p:spPr bwMode="auto">
          <a:xfrm>
            <a:off x="2600394" y="5303520"/>
            <a:ext cx="1371600" cy="128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2" descr="Who are Ideal Customers, and What Do They Look Like? - LaConte Consulting">
            <a:extLst>
              <a:ext uri="{FF2B5EF4-FFF2-40B4-BE49-F238E27FC236}">
                <a16:creationId xmlns:a16="http://schemas.microsoft.com/office/drawing/2014/main" id="{DDC652D0-3F21-43B1-7D45-B150FCCA80A1}"/>
              </a:ext>
            </a:extLst>
          </p:cNvPr>
          <p:cNvPicPr>
            <a:picLocks noChangeArrowheads="1"/>
          </p:cNvPicPr>
          <p:nvPr/>
        </p:nvPicPr>
        <p:blipFill rotWithShape="1">
          <a:blip r:embed="rId2">
            <a:extLst>
              <a:ext uri="{28A0092B-C50C-407E-A947-70E740481C1C}">
                <a14:useLocalDpi xmlns:a14="http://schemas.microsoft.com/office/drawing/2010/main" val="0"/>
              </a:ext>
            </a:extLst>
          </a:blip>
          <a:srcRect l="42472" t="29711" r="43159" b="38309"/>
          <a:stretch/>
        </p:blipFill>
        <p:spPr bwMode="auto">
          <a:xfrm>
            <a:off x="7319917" y="5303520"/>
            <a:ext cx="1371600" cy="128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2" descr="Who are Ideal Customers, and What Do They Look Like? - LaConte Consulting">
            <a:extLst>
              <a:ext uri="{FF2B5EF4-FFF2-40B4-BE49-F238E27FC236}">
                <a16:creationId xmlns:a16="http://schemas.microsoft.com/office/drawing/2014/main" id="{EBF4C635-D38F-B04D-01E6-BA3B859757F3}"/>
              </a:ext>
            </a:extLst>
          </p:cNvPr>
          <p:cNvPicPr>
            <a:picLocks noChangeArrowheads="1"/>
          </p:cNvPicPr>
          <p:nvPr/>
        </p:nvPicPr>
        <p:blipFill rotWithShape="1">
          <a:blip r:embed="rId2">
            <a:extLst>
              <a:ext uri="{28A0092B-C50C-407E-A947-70E740481C1C}">
                <a14:useLocalDpi xmlns:a14="http://schemas.microsoft.com/office/drawing/2010/main" val="0"/>
              </a:ext>
            </a:extLst>
          </a:blip>
          <a:srcRect l="79405" t="42505" r="6226" b="32401"/>
          <a:stretch/>
        </p:blipFill>
        <p:spPr bwMode="auto">
          <a:xfrm>
            <a:off x="4960156" y="5303520"/>
            <a:ext cx="1371600" cy="128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42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4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650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825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0752738-1116-60EC-357C-72137A9CE4EE}"/>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ED2191B6-576E-6919-5DFE-35A127DD5FC8}"/>
              </a:ext>
            </a:extLst>
          </p:cNvPr>
          <p:cNvSpPr>
            <a:spLocks noGrp="1"/>
          </p:cNvSpPr>
          <p:nvPr>
            <p:ph type="title"/>
          </p:nvPr>
        </p:nvSpPr>
        <p:spPr>
          <a:xfrm>
            <a:off x="0" y="270522"/>
            <a:ext cx="7524003" cy="970450"/>
          </a:xfrm>
        </p:spPr>
        <p:txBody>
          <a:bodyPr/>
          <a:lstStyle/>
          <a:p>
            <a:pPr marL="457200"/>
            <a:r>
              <a:rPr lang="en-US">
                <a:solidFill>
                  <a:schemeClr val="tx1"/>
                </a:solidFill>
              </a:rPr>
              <a:t>Token of Appreciation</a:t>
            </a:r>
          </a:p>
        </p:txBody>
      </p:sp>
      <p:sp>
        <p:nvSpPr>
          <p:cNvPr id="3" name="Content Placeholder 2">
            <a:extLst>
              <a:ext uri="{FF2B5EF4-FFF2-40B4-BE49-F238E27FC236}">
                <a16:creationId xmlns:a16="http://schemas.microsoft.com/office/drawing/2014/main" id="{76CDCA89-0077-0535-FC98-9A0BB0891691}"/>
              </a:ext>
            </a:extLst>
          </p:cNvPr>
          <p:cNvSpPr>
            <a:spLocks noGrp="1"/>
          </p:cNvSpPr>
          <p:nvPr>
            <p:ph idx="1"/>
          </p:nvPr>
        </p:nvSpPr>
        <p:spPr>
          <a:xfrm>
            <a:off x="204814" y="3244612"/>
            <a:ext cx="5233459" cy="1554480"/>
          </a:xfrm>
          <a:effectLst/>
        </p:spPr>
        <p:txBody>
          <a:bodyPr>
            <a:noAutofit/>
          </a:bodyPr>
          <a:lstStyle/>
          <a:p>
            <a:pPr marL="0" indent="0">
              <a:spcBef>
                <a:spcPts val="0"/>
              </a:spcBef>
              <a:buNone/>
            </a:pPr>
            <a:r>
              <a:rPr lang="en-US" sz="2600" b="1" dirty="0">
                <a:solidFill>
                  <a:schemeClr val="bg1"/>
                </a:solidFill>
              </a:rPr>
              <a:t>To enhance the Language of Appreciation, provide a </a:t>
            </a:r>
          </a:p>
          <a:p>
            <a:pPr marL="0" indent="0">
              <a:spcBef>
                <a:spcPts val="0"/>
              </a:spcBef>
              <a:buNone/>
            </a:pPr>
            <a:r>
              <a:rPr lang="en-US" sz="2600" b="1" i="1" dirty="0">
                <a:solidFill>
                  <a:schemeClr val="bg1"/>
                </a:solidFill>
              </a:rPr>
              <a:t>Positive Reinforcement Log</a:t>
            </a:r>
            <a:r>
              <a:rPr lang="en-US" sz="2600" b="1" dirty="0">
                <a:solidFill>
                  <a:schemeClr val="bg1"/>
                </a:solidFill>
              </a:rPr>
              <a:t>.</a:t>
            </a:r>
          </a:p>
        </p:txBody>
      </p:sp>
      <p:pic>
        <p:nvPicPr>
          <p:cNvPr id="7" name="Picture 6" descr="Table&#10;&#10;Description automatically generated">
            <a:extLst>
              <a:ext uri="{FF2B5EF4-FFF2-40B4-BE49-F238E27FC236}">
                <a16:creationId xmlns:a16="http://schemas.microsoft.com/office/drawing/2014/main" id="{BA9CB50D-4AD6-14EB-EFDA-5C8ABEE2026A}"/>
              </a:ext>
            </a:extLst>
          </p:cNvPr>
          <p:cNvPicPr>
            <a:picLocks noChangeAspect="1"/>
          </p:cNvPicPr>
          <p:nvPr/>
        </p:nvPicPr>
        <p:blipFill>
          <a:blip r:embed="rId3"/>
          <a:stretch>
            <a:fillRect/>
          </a:stretch>
        </p:blipFill>
        <p:spPr>
          <a:xfrm>
            <a:off x="5729314" y="1947996"/>
            <a:ext cx="3209872" cy="4147711"/>
          </a:xfrm>
          <a:prstGeom prst="rect">
            <a:avLst/>
          </a:prstGeom>
          <a:ln w="38100" cap="sq">
            <a:solidFill>
              <a:srgbClr val="000000"/>
            </a:solidFill>
            <a:prstDash val="solid"/>
            <a:miter lim="800000"/>
          </a:ln>
          <a:effectLst/>
        </p:spPr>
      </p:pic>
      <p:sp>
        <p:nvSpPr>
          <p:cNvPr id="9" name="Content Placeholder 2">
            <a:extLst>
              <a:ext uri="{FF2B5EF4-FFF2-40B4-BE49-F238E27FC236}">
                <a16:creationId xmlns:a16="http://schemas.microsoft.com/office/drawing/2014/main" id="{27BFC75A-9656-2C38-325E-03B1083DACD0}"/>
              </a:ext>
            </a:extLst>
          </p:cNvPr>
          <p:cNvSpPr txBox="1">
            <a:spLocks/>
          </p:cNvSpPr>
          <p:nvPr/>
        </p:nvSpPr>
        <p:spPr>
          <a:xfrm>
            <a:off x="204814" y="1516165"/>
            <a:ext cx="5554302" cy="1645920"/>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spcBef>
                <a:spcPts val="0"/>
              </a:spcBef>
              <a:spcAft>
                <a:spcPts val="0"/>
              </a:spcAft>
              <a:buFont typeface="Wingdings 2" charset="2"/>
              <a:buNone/>
            </a:pPr>
            <a:r>
              <a:rPr lang="en-US" sz="2600" b="1" dirty="0">
                <a:solidFill>
                  <a:schemeClr val="bg1"/>
                </a:solidFill>
              </a:rPr>
              <a:t>The </a:t>
            </a:r>
            <a:r>
              <a:rPr lang="en-US" sz="2600" b="1" i="1" dirty="0">
                <a:solidFill>
                  <a:schemeClr val="bg1"/>
                </a:solidFill>
              </a:rPr>
              <a:t>Positive Reinforcement Log</a:t>
            </a:r>
            <a:endParaRPr lang="en-US" sz="2600" b="1" dirty="0">
              <a:solidFill>
                <a:schemeClr val="bg1"/>
              </a:solidFill>
            </a:endParaRPr>
          </a:p>
          <a:p>
            <a:pPr marL="0" indent="0">
              <a:spcBef>
                <a:spcPts val="0"/>
              </a:spcBef>
              <a:spcAft>
                <a:spcPts val="0"/>
              </a:spcAft>
              <a:buFont typeface="Wingdings 2" charset="2"/>
              <a:buNone/>
            </a:pPr>
            <a:r>
              <a:rPr lang="en-US" sz="2600" b="1" dirty="0">
                <a:solidFill>
                  <a:schemeClr val="bg1"/>
                </a:solidFill>
              </a:rPr>
              <a:t>documents an employee's excellent behavior.</a:t>
            </a:r>
          </a:p>
        </p:txBody>
      </p:sp>
      <p:sp>
        <p:nvSpPr>
          <p:cNvPr id="8" name="Content Placeholder 2">
            <a:extLst>
              <a:ext uri="{FF2B5EF4-FFF2-40B4-BE49-F238E27FC236}">
                <a16:creationId xmlns:a16="http://schemas.microsoft.com/office/drawing/2014/main" id="{C2D9EEDD-20D5-88B9-9343-2A93A20D680A}"/>
              </a:ext>
            </a:extLst>
          </p:cNvPr>
          <p:cNvSpPr txBox="1">
            <a:spLocks/>
          </p:cNvSpPr>
          <p:nvPr/>
        </p:nvSpPr>
        <p:spPr>
          <a:xfrm>
            <a:off x="365236" y="5032998"/>
            <a:ext cx="5233459" cy="1554480"/>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spcBef>
                <a:spcPts val="0"/>
              </a:spcBef>
              <a:buFont typeface="Wingdings 2" charset="2"/>
              <a:buNone/>
            </a:pPr>
            <a:r>
              <a:rPr lang="en-US" sz="2600" b="1" dirty="0">
                <a:solidFill>
                  <a:srgbClr val="FF0000"/>
                </a:solidFill>
              </a:rPr>
              <a:t>Note: Print out copies of the </a:t>
            </a:r>
            <a:r>
              <a:rPr lang="en-US" sz="2600" b="1" i="1" dirty="0">
                <a:solidFill>
                  <a:srgbClr val="FF0000"/>
                </a:solidFill>
              </a:rPr>
              <a:t>Positive Reinforcement Log </a:t>
            </a:r>
            <a:r>
              <a:rPr lang="en-US" sz="2600" b="1" dirty="0">
                <a:solidFill>
                  <a:srgbClr val="FF0000"/>
                </a:solidFill>
              </a:rPr>
              <a:t>so that you are always prepared to recognize your employees. </a:t>
            </a:r>
          </a:p>
        </p:txBody>
      </p:sp>
    </p:spTree>
    <p:extLst>
      <p:ext uri="{BB962C8B-B14F-4D97-AF65-F5344CB8AC3E}">
        <p14:creationId xmlns:p14="http://schemas.microsoft.com/office/powerpoint/2010/main" val="376763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7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175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CE6F2"/>
        </a:solidFill>
        <a:effectLst/>
      </p:bgPr>
    </p:bg>
    <p:spTree>
      <p:nvGrpSpPr>
        <p:cNvPr id="1" name=""/>
        <p:cNvGrpSpPr/>
        <p:nvPr/>
      </p:nvGrpSpPr>
      <p:grpSpPr>
        <a:xfrm>
          <a:off x="0" y="0"/>
          <a:ext cx="0" cy="0"/>
          <a:chOff x="0" y="0"/>
          <a:chExt cx="0" cy="0"/>
        </a:xfrm>
      </p:grpSpPr>
      <p:pic>
        <p:nvPicPr>
          <p:cNvPr id="6" name="Picture 5" descr="Light from open door">
            <a:extLst>
              <a:ext uri="{FF2B5EF4-FFF2-40B4-BE49-F238E27FC236}">
                <a16:creationId xmlns:a16="http://schemas.microsoft.com/office/drawing/2014/main" id="{AB5723C1-4482-39A6-604E-BC4E303C6B15}"/>
              </a:ext>
            </a:extLst>
          </p:cNvPr>
          <p:cNvPicPr>
            <a:picLocks noChangeAspect="1"/>
          </p:cNvPicPr>
          <p:nvPr/>
        </p:nvPicPr>
        <p:blipFill rotWithShape="1">
          <a:blip r:embed="rId2">
            <a:duotone>
              <a:schemeClr val="accent1">
                <a:shade val="45000"/>
                <a:satMod val="135000"/>
              </a:schemeClr>
              <a:prstClr val="white"/>
            </a:duotone>
          </a:blip>
          <a:srcRect l="48727" r="11950" b="-1"/>
          <a:stretch/>
        </p:blipFill>
        <p:spPr>
          <a:xfrm>
            <a:off x="4581525" y="-1"/>
            <a:ext cx="4570837" cy="6858001"/>
          </a:xfrm>
          <a:prstGeom prst="rect">
            <a:avLst/>
          </a:prstGeom>
        </p:spPr>
      </p:pic>
      <p:sp>
        <p:nvSpPr>
          <p:cNvPr id="10"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5A7720-861F-0DD9-8F03-C119DAE623E8}"/>
              </a:ext>
            </a:extLst>
          </p:cNvPr>
          <p:cNvSpPr>
            <a:spLocks noGrp="1"/>
          </p:cNvSpPr>
          <p:nvPr>
            <p:ph type="title"/>
          </p:nvPr>
        </p:nvSpPr>
        <p:spPr>
          <a:xfrm>
            <a:off x="607500" y="447188"/>
            <a:ext cx="3802575" cy="1559412"/>
          </a:xfrm>
        </p:spPr>
        <p:txBody>
          <a:bodyPr>
            <a:normAutofit/>
          </a:bodyPr>
          <a:lstStyle/>
          <a:p>
            <a:r>
              <a:rPr lang="en-US"/>
              <a:t>Breakout Room</a:t>
            </a:r>
          </a:p>
        </p:txBody>
      </p:sp>
      <p:sp>
        <p:nvSpPr>
          <p:cNvPr id="3" name="Content Placeholder 2">
            <a:extLst>
              <a:ext uri="{FF2B5EF4-FFF2-40B4-BE49-F238E27FC236}">
                <a16:creationId xmlns:a16="http://schemas.microsoft.com/office/drawing/2014/main" id="{A8C34E77-8EB0-8572-D435-BF630C3825ED}"/>
              </a:ext>
            </a:extLst>
          </p:cNvPr>
          <p:cNvSpPr>
            <a:spLocks noGrp="1"/>
          </p:cNvSpPr>
          <p:nvPr>
            <p:ph idx="1"/>
          </p:nvPr>
        </p:nvSpPr>
        <p:spPr>
          <a:xfrm>
            <a:off x="469656" y="2413000"/>
            <a:ext cx="4250066" cy="3632200"/>
          </a:xfrm>
        </p:spPr>
        <p:txBody>
          <a:bodyPr>
            <a:normAutofit/>
          </a:bodyPr>
          <a:lstStyle/>
          <a:p>
            <a:pPr marL="0" indent="0">
              <a:buNone/>
            </a:pPr>
            <a:r>
              <a:rPr lang="en-US" sz="2800" b="1" dirty="0"/>
              <a:t>Use the following example to create a </a:t>
            </a:r>
            <a:r>
              <a:rPr lang="en-US" sz="2800" b="1" i="1" dirty="0"/>
              <a:t>Positive Incident Log. </a:t>
            </a:r>
          </a:p>
          <a:p>
            <a:pPr marL="0" indent="0">
              <a:buNone/>
            </a:pPr>
            <a:r>
              <a:rPr lang="en-US" sz="2800" b="1" dirty="0"/>
              <a:t>Use the 4Ws and How to create a detailed report. </a:t>
            </a:r>
          </a:p>
        </p:txBody>
      </p:sp>
    </p:spTree>
    <p:extLst>
      <p:ext uri="{BB962C8B-B14F-4D97-AF65-F5344CB8AC3E}">
        <p14:creationId xmlns:p14="http://schemas.microsoft.com/office/powerpoint/2010/main" val="1703805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60B3D3-3A16-4DBF-B1E9-289484AB7C03}"/>
              </a:ext>
            </a:extLst>
          </p:cNvPr>
          <p:cNvSpPr>
            <a:spLocks noGrp="1"/>
          </p:cNvSpPr>
          <p:nvPr>
            <p:ph type="ctrTitle"/>
          </p:nvPr>
        </p:nvSpPr>
        <p:spPr>
          <a:xfrm>
            <a:off x="12700" y="-31626"/>
            <a:ext cx="9144000" cy="1263296"/>
          </a:xfrm>
          <a:solidFill>
            <a:srgbClr val="00C6BB"/>
          </a:solidFill>
        </p:spPr>
        <p:txBody>
          <a:bodyPr anchor="b">
            <a:normAutofit/>
          </a:bodyPr>
          <a:lstStyle/>
          <a:p>
            <a:pPr marL="457200"/>
            <a:r>
              <a:rPr lang="en-US" sz="4400" b="1" dirty="0">
                <a:solidFill>
                  <a:schemeClr val="tx1"/>
                </a:solidFill>
              </a:rPr>
              <a:t>Motivational Tactics</a:t>
            </a:r>
          </a:p>
        </p:txBody>
      </p:sp>
      <p:sp>
        <p:nvSpPr>
          <p:cNvPr id="5" name="Subtitle 4">
            <a:extLst>
              <a:ext uri="{FF2B5EF4-FFF2-40B4-BE49-F238E27FC236}">
                <a16:creationId xmlns:a16="http://schemas.microsoft.com/office/drawing/2014/main" id="{3420ECF7-6807-4729-BC87-87B29387CBED}"/>
              </a:ext>
            </a:extLst>
          </p:cNvPr>
          <p:cNvSpPr>
            <a:spLocks noGrp="1"/>
          </p:cNvSpPr>
          <p:nvPr>
            <p:ph type="subTitle" idx="1"/>
          </p:nvPr>
        </p:nvSpPr>
        <p:spPr>
          <a:xfrm>
            <a:off x="5843160" y="1871831"/>
            <a:ext cx="2313426" cy="929648"/>
          </a:xfrm>
          <a:ln>
            <a:noFill/>
          </a:ln>
          <a:effectLst/>
        </p:spPr>
        <p:txBody>
          <a:bodyPr anchor="ctr">
            <a:normAutofit/>
          </a:bodyPr>
          <a:lstStyle/>
          <a:p>
            <a:r>
              <a:rPr lang="en-US" sz="2800" b="1" u="sng">
                <a:solidFill>
                  <a:schemeClr val="bg1"/>
                </a:solidFill>
              </a:rPr>
              <a:t>Discussion</a:t>
            </a:r>
          </a:p>
        </p:txBody>
      </p:sp>
      <p:sp>
        <p:nvSpPr>
          <p:cNvPr id="27" name="Subtitle 4">
            <a:extLst>
              <a:ext uri="{FF2B5EF4-FFF2-40B4-BE49-F238E27FC236}">
                <a16:creationId xmlns:a16="http://schemas.microsoft.com/office/drawing/2014/main" id="{894356A6-1C0E-A420-AB74-4BA6F9E39F94}"/>
              </a:ext>
            </a:extLst>
          </p:cNvPr>
          <p:cNvSpPr txBox="1">
            <a:spLocks/>
          </p:cNvSpPr>
          <p:nvPr/>
        </p:nvSpPr>
        <p:spPr>
          <a:xfrm>
            <a:off x="5035888" y="2731807"/>
            <a:ext cx="4146211" cy="3141870"/>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914400" indent="-457200">
              <a:spcBef>
                <a:spcPts val="0"/>
              </a:spcBef>
              <a:spcAft>
                <a:spcPts val="600"/>
              </a:spcAft>
              <a:buFont typeface="Wingdings 3" panose="05040102010807070707" pitchFamily="18" charset="2"/>
              <a:buChar char=""/>
            </a:pPr>
            <a:r>
              <a:rPr lang="en-US" sz="2600" b="1" dirty="0">
                <a:solidFill>
                  <a:schemeClr val="bg1"/>
                </a:solidFill>
              </a:rPr>
              <a:t>Money/Gifts</a:t>
            </a:r>
          </a:p>
          <a:p>
            <a:pPr marL="914400" indent="-457200">
              <a:spcBef>
                <a:spcPts val="0"/>
              </a:spcBef>
              <a:spcAft>
                <a:spcPts val="600"/>
              </a:spcAft>
              <a:buFont typeface="Wingdings 3" panose="05040102010807070707" pitchFamily="18" charset="2"/>
              <a:buChar char=""/>
            </a:pPr>
            <a:r>
              <a:rPr lang="en-US" sz="2600" b="1" dirty="0">
                <a:solidFill>
                  <a:schemeClr val="bg1"/>
                </a:solidFill>
              </a:rPr>
              <a:t>Pressure</a:t>
            </a:r>
          </a:p>
          <a:p>
            <a:pPr marL="914400" indent="-457200">
              <a:spcBef>
                <a:spcPts val="0"/>
              </a:spcBef>
              <a:spcAft>
                <a:spcPts val="600"/>
              </a:spcAft>
              <a:buFont typeface="Wingdings 3" panose="05040102010807070707" pitchFamily="18" charset="2"/>
              <a:buChar char=""/>
            </a:pPr>
            <a:r>
              <a:rPr lang="en-US" sz="2600" b="1" dirty="0">
                <a:solidFill>
                  <a:schemeClr val="bg1"/>
                </a:solidFill>
              </a:rPr>
              <a:t>Yelling</a:t>
            </a:r>
          </a:p>
          <a:p>
            <a:pPr marL="914400" indent="-457200">
              <a:spcBef>
                <a:spcPts val="0"/>
              </a:spcBef>
              <a:spcAft>
                <a:spcPts val="600"/>
              </a:spcAft>
              <a:buFont typeface="Wingdings 3" panose="05040102010807070707" pitchFamily="18" charset="2"/>
              <a:buChar char=""/>
            </a:pPr>
            <a:r>
              <a:rPr lang="en-US" sz="2600" b="1" dirty="0">
                <a:solidFill>
                  <a:schemeClr val="bg1"/>
                </a:solidFill>
              </a:rPr>
              <a:t>Praise</a:t>
            </a:r>
          </a:p>
          <a:p>
            <a:pPr marL="914400" indent="-457200">
              <a:spcBef>
                <a:spcPts val="0"/>
              </a:spcBef>
              <a:spcAft>
                <a:spcPts val="600"/>
              </a:spcAft>
              <a:buFont typeface="Wingdings 3" panose="05040102010807070707" pitchFamily="18" charset="2"/>
              <a:buChar char=""/>
            </a:pPr>
            <a:r>
              <a:rPr lang="en-US" sz="2600" b="1" dirty="0">
                <a:solidFill>
                  <a:schemeClr val="bg1"/>
                </a:solidFill>
              </a:rPr>
              <a:t>Recognition</a:t>
            </a:r>
          </a:p>
          <a:p>
            <a:endParaRPr lang="en-US" sz="2800" b="1" dirty="0">
              <a:solidFill>
                <a:schemeClr val="tx2">
                  <a:lumMod val="75000"/>
                </a:schemeClr>
              </a:solidFill>
            </a:endParaRPr>
          </a:p>
        </p:txBody>
      </p:sp>
      <p:sp>
        <p:nvSpPr>
          <p:cNvPr id="2" name="AutoShape 2" descr="Motivation at Work: Moving Your People Along the Motivation Spectrum -  Thoughtful Leader">
            <a:extLst>
              <a:ext uri="{FF2B5EF4-FFF2-40B4-BE49-F238E27FC236}">
                <a16:creationId xmlns:a16="http://schemas.microsoft.com/office/drawing/2014/main" id="{404D64B3-6615-3161-36E8-DE9CEFA07E4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Motivation at Work: Moving Your People Along the Motivation Spectrum -  Thoughtful Leader">
            <a:extLst>
              <a:ext uri="{FF2B5EF4-FFF2-40B4-BE49-F238E27FC236}">
                <a16:creationId xmlns:a16="http://schemas.microsoft.com/office/drawing/2014/main" id="{E5AB1F26-53BC-E2EB-4520-A4F32C2896B9}"/>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59B8E8EB-A822-4EB7-8E62-BE0D71270547}"/>
              </a:ext>
            </a:extLst>
          </p:cNvPr>
          <p:cNvPicPr>
            <a:picLocks noChangeAspect="1"/>
          </p:cNvPicPr>
          <p:nvPr/>
        </p:nvPicPr>
        <p:blipFill>
          <a:blip r:embed="rId3"/>
          <a:stretch>
            <a:fillRect/>
          </a:stretch>
        </p:blipFill>
        <p:spPr>
          <a:xfrm>
            <a:off x="606625" y="2731807"/>
            <a:ext cx="4438620" cy="2273802"/>
          </a:xfrm>
          <a:prstGeom prst="rect">
            <a:avLst/>
          </a:prstGeom>
        </p:spPr>
      </p:pic>
    </p:spTree>
    <p:extLst>
      <p:ext uri="{BB962C8B-B14F-4D97-AF65-F5344CB8AC3E}">
        <p14:creationId xmlns:p14="http://schemas.microsoft.com/office/powerpoint/2010/main" val="134107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nodeType="withEffect">
                                  <p:stCondLst>
                                    <p:cond delay="275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par>
                                <p:cTn id="9" presetID="1" presetClass="entr" presetSubtype="0" fill="hold" nodeType="withEffect">
                                  <p:stCondLst>
                                    <p:cond delay="400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par>
                                <p:cTn id="11" presetID="1" presetClass="entr" presetSubtype="0" fill="hold" nodeType="withEffect">
                                  <p:stCondLst>
                                    <p:cond delay="5750"/>
                                  </p:stCondLst>
                                  <p:childTnLst>
                                    <p:set>
                                      <p:cBhvr>
                                        <p:cTn id="12" dur="1" fill="hold">
                                          <p:stCondLst>
                                            <p:cond delay="0"/>
                                          </p:stCondLst>
                                        </p:cTn>
                                        <p:tgtEl>
                                          <p:spTgt spid="27">
                                            <p:txEl>
                                              <p:pRg st="3" end="3"/>
                                            </p:txEl>
                                          </p:spTgt>
                                        </p:tgtEl>
                                        <p:attrNameLst>
                                          <p:attrName>style.visibility</p:attrName>
                                        </p:attrNameLst>
                                      </p:cBhvr>
                                      <p:to>
                                        <p:strVal val="visible"/>
                                      </p:to>
                                    </p:set>
                                  </p:childTnLst>
                                </p:cTn>
                              </p:par>
                              <p:par>
                                <p:cTn id="13" presetID="1" presetClass="entr" presetSubtype="0" fill="hold" nodeType="withEffect">
                                  <p:stCondLst>
                                    <p:cond delay="6500"/>
                                  </p:stCondLst>
                                  <p:childTnLst>
                                    <p:set>
                                      <p:cBhvr>
                                        <p:cTn id="1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8D0173D-8CE8-7937-B973-FEC5FCAEE369}"/>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ED2191B6-576E-6919-5DFE-35A127DD5FC8}"/>
              </a:ext>
            </a:extLst>
          </p:cNvPr>
          <p:cNvSpPr>
            <a:spLocks noGrp="1"/>
          </p:cNvSpPr>
          <p:nvPr>
            <p:ph type="title"/>
          </p:nvPr>
        </p:nvSpPr>
        <p:spPr>
          <a:xfrm>
            <a:off x="0" y="270521"/>
            <a:ext cx="7524003" cy="970450"/>
          </a:xfrm>
        </p:spPr>
        <p:txBody>
          <a:bodyPr/>
          <a:lstStyle/>
          <a:p>
            <a:pPr marL="457200"/>
            <a:r>
              <a:rPr lang="en-US">
                <a:solidFill>
                  <a:schemeClr val="tx1"/>
                </a:solidFill>
              </a:rPr>
              <a:t>Activity 3</a:t>
            </a:r>
          </a:p>
        </p:txBody>
      </p:sp>
      <p:sp>
        <p:nvSpPr>
          <p:cNvPr id="3" name="Content Placeholder 2">
            <a:extLst>
              <a:ext uri="{FF2B5EF4-FFF2-40B4-BE49-F238E27FC236}">
                <a16:creationId xmlns:a16="http://schemas.microsoft.com/office/drawing/2014/main" id="{76CDCA89-0077-0535-FC98-9A0BB0891691}"/>
              </a:ext>
            </a:extLst>
          </p:cNvPr>
          <p:cNvSpPr>
            <a:spLocks noGrp="1"/>
          </p:cNvSpPr>
          <p:nvPr>
            <p:ph idx="1"/>
          </p:nvPr>
        </p:nvSpPr>
        <p:spPr>
          <a:xfrm>
            <a:off x="537688" y="5060138"/>
            <a:ext cx="8048847" cy="1541189"/>
          </a:xfrm>
          <a:solidFill>
            <a:srgbClr val="00C6BB"/>
          </a:solidFill>
          <a:ln>
            <a:solidFill>
              <a:schemeClr val="bg1"/>
            </a:solidFill>
          </a:ln>
          <a:effectLst/>
        </p:spPr>
        <p:txBody>
          <a:bodyPr anchor="t">
            <a:normAutofit/>
          </a:bodyPr>
          <a:lstStyle/>
          <a:p>
            <a:pPr marL="0" indent="0" algn="ctr">
              <a:buNone/>
            </a:pPr>
            <a:r>
              <a:rPr lang="en-US" sz="2400" b="1" dirty="0"/>
              <a:t>Maria Carter answered the phone and was able to assist the parent with the ingredients on the menu for the day. She also directed the parent to the Food Services website to see the current menu. </a:t>
            </a:r>
          </a:p>
        </p:txBody>
      </p:sp>
      <p:sp>
        <p:nvSpPr>
          <p:cNvPr id="6" name="Content Placeholder 2">
            <a:extLst>
              <a:ext uri="{FF2B5EF4-FFF2-40B4-BE49-F238E27FC236}">
                <a16:creationId xmlns:a16="http://schemas.microsoft.com/office/drawing/2014/main" id="{73D516CE-8520-B719-EFE4-1BEA1D42E3D8}"/>
              </a:ext>
            </a:extLst>
          </p:cNvPr>
          <p:cNvSpPr txBox="1">
            <a:spLocks/>
          </p:cNvSpPr>
          <p:nvPr/>
        </p:nvSpPr>
        <p:spPr>
          <a:xfrm>
            <a:off x="537688" y="1524077"/>
            <a:ext cx="8048847" cy="1229510"/>
          </a:xfrm>
          <a:prstGeom prst="rect">
            <a:avLst/>
          </a:prstGeom>
          <a:solidFill>
            <a:srgbClr val="00C6BB"/>
          </a:solidFill>
          <a:ln>
            <a:solidFill>
              <a:schemeClr val="bg1"/>
            </a:solidFill>
          </a:ln>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Wingdings 2" charset="2"/>
              <a:buNone/>
            </a:pPr>
            <a:r>
              <a:rPr lang="en-US" sz="2400" b="1" dirty="0"/>
              <a:t>On Tuesday June 14</a:t>
            </a:r>
            <a:r>
              <a:rPr lang="en-US" sz="2400" b="1" baseline="30000" dirty="0"/>
              <a:t>th</a:t>
            </a:r>
            <a:r>
              <a:rPr lang="en-US" sz="2400" b="1" dirty="0"/>
              <a:t>, the cafeteria manger at ABC Academy went to an offsite Manager’s meeting.</a:t>
            </a:r>
          </a:p>
        </p:txBody>
      </p:sp>
      <p:sp>
        <p:nvSpPr>
          <p:cNvPr id="7" name="Content Placeholder 2">
            <a:extLst>
              <a:ext uri="{FF2B5EF4-FFF2-40B4-BE49-F238E27FC236}">
                <a16:creationId xmlns:a16="http://schemas.microsoft.com/office/drawing/2014/main" id="{FB821882-B789-21C0-01DF-83420356285E}"/>
              </a:ext>
            </a:extLst>
          </p:cNvPr>
          <p:cNvSpPr txBox="1">
            <a:spLocks/>
          </p:cNvSpPr>
          <p:nvPr/>
        </p:nvSpPr>
        <p:spPr>
          <a:xfrm>
            <a:off x="537688" y="3292107"/>
            <a:ext cx="8048847" cy="1229511"/>
          </a:xfrm>
          <a:prstGeom prst="rect">
            <a:avLst/>
          </a:prstGeom>
          <a:solidFill>
            <a:schemeClr val="tx1"/>
          </a:solidFill>
          <a:ln>
            <a:solidFill>
              <a:schemeClr val="bg1"/>
            </a:solidFill>
          </a:ln>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Wingdings 2" charset="2"/>
              <a:buNone/>
            </a:pPr>
            <a:r>
              <a:rPr lang="en-US" sz="2400" b="1" dirty="0">
                <a:solidFill>
                  <a:srgbClr val="00C6BB"/>
                </a:solidFill>
              </a:rPr>
              <a:t>A parent called asking for information about the menu, concerned their child may possibly be allergic to an ingredients. </a:t>
            </a:r>
          </a:p>
        </p:txBody>
      </p:sp>
    </p:spTree>
    <p:extLst>
      <p:ext uri="{BB962C8B-B14F-4D97-AF65-F5344CB8AC3E}">
        <p14:creationId xmlns:p14="http://schemas.microsoft.com/office/powerpoint/2010/main" val="425812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DCE6F2"/>
        </a:solidFill>
        <a:effectLst/>
      </p:bgPr>
    </p:bg>
    <p:spTree>
      <p:nvGrpSpPr>
        <p:cNvPr id="1" name=""/>
        <p:cNvGrpSpPr/>
        <p:nvPr/>
      </p:nvGrpSpPr>
      <p:grpSpPr>
        <a:xfrm>
          <a:off x="0" y="0"/>
          <a:ext cx="0" cy="0"/>
          <a:chOff x="0" y="0"/>
          <a:chExt cx="0" cy="0"/>
        </a:xfrm>
      </p:grpSpPr>
      <p:pic>
        <p:nvPicPr>
          <p:cNvPr id="6" name="Picture 5" descr="Light from open door">
            <a:extLst>
              <a:ext uri="{FF2B5EF4-FFF2-40B4-BE49-F238E27FC236}">
                <a16:creationId xmlns:a16="http://schemas.microsoft.com/office/drawing/2014/main" id="{AB5723C1-4482-39A6-604E-BC4E303C6B15}"/>
              </a:ext>
            </a:extLst>
          </p:cNvPr>
          <p:cNvPicPr>
            <a:picLocks noChangeAspect="1"/>
          </p:cNvPicPr>
          <p:nvPr/>
        </p:nvPicPr>
        <p:blipFill rotWithShape="1">
          <a:blip r:embed="rId3">
            <a:duotone>
              <a:schemeClr val="accent1">
                <a:shade val="45000"/>
                <a:satMod val="135000"/>
              </a:schemeClr>
              <a:prstClr val="white"/>
            </a:duotone>
          </a:blip>
          <a:srcRect l="48727" r="11950" b="-1"/>
          <a:stretch/>
        </p:blipFill>
        <p:spPr>
          <a:xfrm>
            <a:off x="4581525" y="-1"/>
            <a:ext cx="4570837" cy="6858001"/>
          </a:xfrm>
          <a:prstGeom prst="rect">
            <a:avLst/>
          </a:prstGeom>
        </p:spPr>
      </p:pic>
      <p:sp>
        <p:nvSpPr>
          <p:cNvPr id="10"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5A7720-861F-0DD9-8F03-C119DAE623E8}"/>
              </a:ext>
            </a:extLst>
          </p:cNvPr>
          <p:cNvSpPr>
            <a:spLocks noGrp="1"/>
          </p:cNvSpPr>
          <p:nvPr>
            <p:ph type="title"/>
          </p:nvPr>
        </p:nvSpPr>
        <p:spPr>
          <a:xfrm>
            <a:off x="607500" y="447188"/>
            <a:ext cx="3802575" cy="1559412"/>
          </a:xfrm>
        </p:spPr>
        <p:txBody>
          <a:bodyPr>
            <a:normAutofit/>
          </a:bodyPr>
          <a:lstStyle/>
          <a:p>
            <a:r>
              <a:rPr lang="en-US"/>
              <a:t>Breakout Room</a:t>
            </a:r>
          </a:p>
        </p:txBody>
      </p:sp>
      <p:sp>
        <p:nvSpPr>
          <p:cNvPr id="7" name="Content Placeholder 6">
            <a:extLst>
              <a:ext uri="{FF2B5EF4-FFF2-40B4-BE49-F238E27FC236}">
                <a16:creationId xmlns:a16="http://schemas.microsoft.com/office/drawing/2014/main" id="{7CB02E43-A12D-2D53-3BD7-D1F317BC62D5}"/>
              </a:ext>
            </a:extLst>
          </p:cNvPr>
          <p:cNvSpPr>
            <a:spLocks noGrp="1"/>
          </p:cNvSpPr>
          <p:nvPr>
            <p:ph idx="1"/>
          </p:nvPr>
        </p:nvSpPr>
        <p:spPr>
          <a:xfrm>
            <a:off x="1236952" y="2146085"/>
            <a:ext cx="2492003" cy="2146513"/>
          </a:xfrm>
        </p:spPr>
        <p:txBody>
          <a:bodyPr>
            <a:noAutofit/>
          </a:bodyPr>
          <a:lstStyle/>
          <a:p>
            <a:pPr marL="0" indent="0" algn="ctr">
              <a:buNone/>
            </a:pPr>
            <a:r>
              <a:rPr lang="en-US" sz="4800"/>
              <a:t>5 Minutes</a:t>
            </a:r>
          </a:p>
        </p:txBody>
      </p:sp>
      <p:pic>
        <p:nvPicPr>
          <p:cNvPr id="8" name="Online Media 7" title="5 Minute Timer">
            <a:hlinkClick r:id="" action="ppaction://media"/>
            <a:extLst>
              <a:ext uri="{FF2B5EF4-FFF2-40B4-BE49-F238E27FC236}">
                <a16:creationId xmlns:a16="http://schemas.microsoft.com/office/drawing/2014/main" id="{A74E5884-D849-E141-BFF7-2700C1298BB3}"/>
              </a:ext>
            </a:extLst>
          </p:cNvPr>
          <p:cNvPicPr>
            <a:picLocks noRot="1" noChangeAspect="1"/>
          </p:cNvPicPr>
          <p:nvPr>
            <a:videoFile r:link="rId1"/>
          </p:nvPr>
        </p:nvPicPr>
        <p:blipFill>
          <a:blip r:embed="rId4"/>
          <a:stretch>
            <a:fillRect/>
          </a:stretch>
        </p:blipFill>
        <p:spPr>
          <a:xfrm>
            <a:off x="607500" y="4424721"/>
            <a:ext cx="3614248" cy="2042050"/>
          </a:xfrm>
          <a:prstGeom prst="rect">
            <a:avLst/>
          </a:prstGeom>
        </p:spPr>
      </p:pic>
    </p:spTree>
    <p:extLst>
      <p:ext uri="{BB962C8B-B14F-4D97-AF65-F5344CB8AC3E}">
        <p14:creationId xmlns:p14="http://schemas.microsoft.com/office/powerpoint/2010/main" val="267544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B0EDC267-6B8E-4DD0-938F-F76091674F86}"/>
              </a:ext>
            </a:extLst>
          </p:cNvPr>
          <p:cNvPicPr>
            <a:picLocks noChangeAspect="1"/>
          </p:cNvPicPr>
          <p:nvPr/>
        </p:nvPicPr>
        <p:blipFill rotWithShape="1">
          <a:blip r:embed="rId2"/>
          <a:srcRect b="40900"/>
          <a:stretch/>
        </p:blipFill>
        <p:spPr>
          <a:xfrm>
            <a:off x="889753" y="520701"/>
            <a:ext cx="7364494" cy="5624066"/>
          </a:xfrm>
          <a:prstGeom prst="rect">
            <a:avLst/>
          </a:prstGeom>
        </p:spPr>
      </p:pic>
      <p:sp>
        <p:nvSpPr>
          <p:cNvPr id="9" name="TextBox 8">
            <a:extLst>
              <a:ext uri="{FF2B5EF4-FFF2-40B4-BE49-F238E27FC236}">
                <a16:creationId xmlns:a16="http://schemas.microsoft.com/office/drawing/2014/main" id="{3415AF91-3A39-08DB-F3EF-24E3902FF1F5}"/>
              </a:ext>
            </a:extLst>
          </p:cNvPr>
          <p:cNvSpPr txBox="1"/>
          <p:nvPr/>
        </p:nvSpPr>
        <p:spPr>
          <a:xfrm>
            <a:off x="1359673" y="1868557"/>
            <a:ext cx="1995777" cy="369332"/>
          </a:xfrm>
          <a:prstGeom prst="rect">
            <a:avLst/>
          </a:prstGeom>
          <a:noFill/>
        </p:spPr>
        <p:txBody>
          <a:bodyPr wrap="square" rtlCol="0">
            <a:spAutoFit/>
          </a:bodyPr>
          <a:lstStyle/>
          <a:p>
            <a:r>
              <a:rPr lang="en-US">
                <a:solidFill>
                  <a:schemeClr val="bg1"/>
                </a:solidFill>
              </a:rPr>
              <a:t>Maria Carter</a:t>
            </a:r>
          </a:p>
        </p:txBody>
      </p:sp>
      <p:sp>
        <p:nvSpPr>
          <p:cNvPr id="10" name="TextBox 9">
            <a:extLst>
              <a:ext uri="{FF2B5EF4-FFF2-40B4-BE49-F238E27FC236}">
                <a16:creationId xmlns:a16="http://schemas.microsoft.com/office/drawing/2014/main" id="{CF95CB3D-7559-F47B-ECCC-9EBF0FEBD438}"/>
              </a:ext>
            </a:extLst>
          </p:cNvPr>
          <p:cNvSpPr txBox="1"/>
          <p:nvPr/>
        </p:nvSpPr>
        <p:spPr>
          <a:xfrm>
            <a:off x="3574111" y="1868557"/>
            <a:ext cx="1995777" cy="369332"/>
          </a:xfrm>
          <a:prstGeom prst="rect">
            <a:avLst/>
          </a:prstGeom>
          <a:noFill/>
        </p:spPr>
        <p:txBody>
          <a:bodyPr wrap="square" rtlCol="0">
            <a:spAutoFit/>
          </a:bodyPr>
          <a:lstStyle/>
          <a:p>
            <a:r>
              <a:rPr lang="en-US">
                <a:solidFill>
                  <a:schemeClr val="bg1"/>
                </a:solidFill>
              </a:rPr>
              <a:t>12345678</a:t>
            </a:r>
          </a:p>
        </p:txBody>
      </p:sp>
      <p:sp>
        <p:nvSpPr>
          <p:cNvPr id="11" name="TextBox 10">
            <a:extLst>
              <a:ext uri="{FF2B5EF4-FFF2-40B4-BE49-F238E27FC236}">
                <a16:creationId xmlns:a16="http://schemas.microsoft.com/office/drawing/2014/main" id="{D76ED6A1-7672-CDB2-75C7-95E7F6D5A443}"/>
              </a:ext>
            </a:extLst>
          </p:cNvPr>
          <p:cNvSpPr txBox="1"/>
          <p:nvPr/>
        </p:nvSpPr>
        <p:spPr>
          <a:xfrm>
            <a:off x="5638800" y="1868557"/>
            <a:ext cx="1995777" cy="369332"/>
          </a:xfrm>
          <a:prstGeom prst="rect">
            <a:avLst/>
          </a:prstGeom>
          <a:noFill/>
        </p:spPr>
        <p:txBody>
          <a:bodyPr wrap="square" rtlCol="0">
            <a:spAutoFit/>
          </a:bodyPr>
          <a:lstStyle/>
          <a:p>
            <a:r>
              <a:rPr lang="en-US">
                <a:solidFill>
                  <a:schemeClr val="bg1"/>
                </a:solidFill>
              </a:rPr>
              <a:t>FSW</a:t>
            </a:r>
          </a:p>
        </p:txBody>
      </p:sp>
      <p:sp>
        <p:nvSpPr>
          <p:cNvPr id="12" name="TextBox 11">
            <a:extLst>
              <a:ext uri="{FF2B5EF4-FFF2-40B4-BE49-F238E27FC236}">
                <a16:creationId xmlns:a16="http://schemas.microsoft.com/office/drawing/2014/main" id="{9E3C8908-4024-411D-0836-ECD0C44CF3A1}"/>
              </a:ext>
            </a:extLst>
          </p:cNvPr>
          <p:cNvSpPr txBox="1"/>
          <p:nvPr/>
        </p:nvSpPr>
        <p:spPr>
          <a:xfrm>
            <a:off x="1416658" y="2363381"/>
            <a:ext cx="1995777" cy="369332"/>
          </a:xfrm>
          <a:prstGeom prst="rect">
            <a:avLst/>
          </a:prstGeom>
          <a:noFill/>
        </p:spPr>
        <p:txBody>
          <a:bodyPr wrap="square" rtlCol="0">
            <a:spAutoFit/>
          </a:bodyPr>
          <a:lstStyle/>
          <a:p>
            <a:r>
              <a:rPr lang="en-US">
                <a:solidFill>
                  <a:schemeClr val="bg1"/>
                </a:solidFill>
              </a:rPr>
              <a:t>June 14, 2022</a:t>
            </a:r>
          </a:p>
        </p:txBody>
      </p:sp>
      <p:sp>
        <p:nvSpPr>
          <p:cNvPr id="13" name="TextBox 12">
            <a:extLst>
              <a:ext uri="{FF2B5EF4-FFF2-40B4-BE49-F238E27FC236}">
                <a16:creationId xmlns:a16="http://schemas.microsoft.com/office/drawing/2014/main" id="{A59B0962-1166-73BF-3ACA-8857C5E80182}"/>
              </a:ext>
            </a:extLst>
          </p:cNvPr>
          <p:cNvSpPr txBox="1"/>
          <p:nvPr/>
        </p:nvSpPr>
        <p:spPr>
          <a:xfrm>
            <a:off x="3507850" y="2360327"/>
            <a:ext cx="1995777" cy="369332"/>
          </a:xfrm>
          <a:prstGeom prst="rect">
            <a:avLst/>
          </a:prstGeom>
          <a:noFill/>
        </p:spPr>
        <p:txBody>
          <a:bodyPr wrap="square" rtlCol="0">
            <a:spAutoFit/>
          </a:bodyPr>
          <a:lstStyle/>
          <a:p>
            <a:r>
              <a:rPr lang="en-US">
                <a:solidFill>
                  <a:schemeClr val="bg1"/>
                </a:solidFill>
              </a:rPr>
              <a:t>ABC Academy</a:t>
            </a:r>
          </a:p>
        </p:txBody>
      </p:sp>
      <p:sp>
        <p:nvSpPr>
          <p:cNvPr id="14" name="TextBox 13">
            <a:extLst>
              <a:ext uri="{FF2B5EF4-FFF2-40B4-BE49-F238E27FC236}">
                <a16:creationId xmlns:a16="http://schemas.microsoft.com/office/drawing/2014/main" id="{214E6BCB-717C-EF0A-ADE4-D98A0B4A7573}"/>
              </a:ext>
            </a:extLst>
          </p:cNvPr>
          <p:cNvSpPr txBox="1"/>
          <p:nvPr/>
        </p:nvSpPr>
        <p:spPr>
          <a:xfrm>
            <a:off x="5638800" y="2363381"/>
            <a:ext cx="1995777" cy="369332"/>
          </a:xfrm>
          <a:prstGeom prst="rect">
            <a:avLst/>
          </a:prstGeom>
          <a:noFill/>
        </p:spPr>
        <p:txBody>
          <a:bodyPr wrap="square" rtlCol="0">
            <a:spAutoFit/>
          </a:bodyPr>
          <a:lstStyle/>
          <a:p>
            <a:r>
              <a:rPr lang="en-US">
                <a:solidFill>
                  <a:schemeClr val="bg1"/>
                </a:solidFill>
              </a:rPr>
              <a:t>1234</a:t>
            </a:r>
          </a:p>
        </p:txBody>
      </p:sp>
      <p:sp>
        <p:nvSpPr>
          <p:cNvPr id="15" name="TextBox 14">
            <a:extLst>
              <a:ext uri="{FF2B5EF4-FFF2-40B4-BE49-F238E27FC236}">
                <a16:creationId xmlns:a16="http://schemas.microsoft.com/office/drawing/2014/main" id="{910D3FC3-854C-AB78-8E09-B72F6B06448F}"/>
              </a:ext>
            </a:extLst>
          </p:cNvPr>
          <p:cNvSpPr txBox="1"/>
          <p:nvPr/>
        </p:nvSpPr>
        <p:spPr>
          <a:xfrm>
            <a:off x="1512073" y="2856995"/>
            <a:ext cx="1995777" cy="369332"/>
          </a:xfrm>
          <a:prstGeom prst="rect">
            <a:avLst/>
          </a:prstGeom>
          <a:noFill/>
        </p:spPr>
        <p:txBody>
          <a:bodyPr wrap="square" rtlCol="0">
            <a:spAutoFit/>
          </a:bodyPr>
          <a:lstStyle/>
          <a:p>
            <a:r>
              <a:rPr lang="en-US">
                <a:solidFill>
                  <a:schemeClr val="bg1"/>
                </a:solidFill>
              </a:rPr>
              <a:t>555-123-4567</a:t>
            </a:r>
          </a:p>
        </p:txBody>
      </p:sp>
      <p:sp>
        <p:nvSpPr>
          <p:cNvPr id="17" name="Multiplication Sign 16">
            <a:extLst>
              <a:ext uri="{FF2B5EF4-FFF2-40B4-BE49-F238E27FC236}">
                <a16:creationId xmlns:a16="http://schemas.microsoft.com/office/drawing/2014/main" id="{E92E0CEB-D182-1DF6-9EC3-9DA6D7B3D208}"/>
              </a:ext>
            </a:extLst>
          </p:cNvPr>
          <p:cNvSpPr/>
          <p:nvPr/>
        </p:nvSpPr>
        <p:spPr>
          <a:xfrm>
            <a:off x="1359673" y="4080569"/>
            <a:ext cx="324015" cy="260843"/>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4F54BE73-7056-EAF5-4E78-C77ECF821C2D}"/>
              </a:ext>
            </a:extLst>
          </p:cNvPr>
          <p:cNvSpPr/>
          <p:nvPr/>
        </p:nvSpPr>
        <p:spPr>
          <a:xfrm>
            <a:off x="1413763" y="5127531"/>
            <a:ext cx="316850" cy="35868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11F62CEB-920E-819F-911A-C87337AB95B0}"/>
              </a:ext>
            </a:extLst>
          </p:cNvPr>
          <p:cNvSpPr/>
          <p:nvPr/>
        </p:nvSpPr>
        <p:spPr>
          <a:xfrm>
            <a:off x="1413763" y="5486215"/>
            <a:ext cx="324016" cy="293152"/>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ication Sign 19">
            <a:extLst>
              <a:ext uri="{FF2B5EF4-FFF2-40B4-BE49-F238E27FC236}">
                <a16:creationId xmlns:a16="http://schemas.microsoft.com/office/drawing/2014/main" id="{3DDD88AE-0E4F-C91B-EB9F-95C59133C4E6}"/>
              </a:ext>
            </a:extLst>
          </p:cNvPr>
          <p:cNvSpPr/>
          <p:nvPr/>
        </p:nvSpPr>
        <p:spPr>
          <a:xfrm>
            <a:off x="5659649" y="5486215"/>
            <a:ext cx="316850" cy="265168"/>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83E74AB-2CDB-2CC1-ECF4-3337F3570D2D}"/>
              </a:ext>
            </a:extLst>
          </p:cNvPr>
          <p:cNvSpPr txBox="1"/>
          <p:nvPr/>
        </p:nvSpPr>
        <p:spPr>
          <a:xfrm>
            <a:off x="3574111" y="2856995"/>
            <a:ext cx="1929516" cy="369332"/>
          </a:xfrm>
          <a:prstGeom prst="rect">
            <a:avLst/>
          </a:prstGeom>
          <a:noFill/>
        </p:spPr>
        <p:txBody>
          <a:bodyPr wrap="square" rtlCol="0">
            <a:spAutoFit/>
          </a:bodyPr>
          <a:lstStyle/>
          <a:p>
            <a:r>
              <a:rPr lang="en-US">
                <a:solidFill>
                  <a:schemeClr val="bg1"/>
                </a:solidFill>
              </a:rPr>
              <a:t>Your name</a:t>
            </a:r>
          </a:p>
        </p:txBody>
      </p:sp>
      <p:sp>
        <p:nvSpPr>
          <p:cNvPr id="22" name="TextBox 21">
            <a:extLst>
              <a:ext uri="{FF2B5EF4-FFF2-40B4-BE49-F238E27FC236}">
                <a16:creationId xmlns:a16="http://schemas.microsoft.com/office/drawing/2014/main" id="{EE39FE53-6CC7-5A7E-B913-08224C8AFE86}"/>
              </a:ext>
            </a:extLst>
          </p:cNvPr>
          <p:cNvSpPr txBox="1"/>
          <p:nvPr/>
        </p:nvSpPr>
        <p:spPr>
          <a:xfrm>
            <a:off x="5808427" y="2856995"/>
            <a:ext cx="1929516" cy="369332"/>
          </a:xfrm>
          <a:prstGeom prst="rect">
            <a:avLst/>
          </a:prstGeom>
          <a:noFill/>
        </p:spPr>
        <p:txBody>
          <a:bodyPr wrap="square" rtlCol="0">
            <a:spAutoFit/>
          </a:bodyPr>
          <a:lstStyle/>
          <a:p>
            <a:r>
              <a:rPr lang="en-US">
                <a:solidFill>
                  <a:schemeClr val="bg1"/>
                </a:solidFill>
              </a:rPr>
              <a:t>Your Supervisor</a:t>
            </a:r>
          </a:p>
        </p:txBody>
      </p:sp>
    </p:spTree>
    <p:extLst>
      <p:ext uri="{BB962C8B-B14F-4D97-AF65-F5344CB8AC3E}">
        <p14:creationId xmlns:p14="http://schemas.microsoft.com/office/powerpoint/2010/main" val="286971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275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275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350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425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550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975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1075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1175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1300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7" grpId="0" animBg="1"/>
      <p:bldP spid="18" grpId="0" animBg="1"/>
      <p:bldP spid="19" grpId="0" animBg="1"/>
      <p:bldP spid="20" grpId="0" animBg="1"/>
      <p:bldP spid="21"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9CDBF3BD-F87D-FD87-ED4A-F56F3D9531ED}"/>
              </a:ext>
            </a:extLst>
          </p:cNvPr>
          <p:cNvPicPr>
            <a:picLocks noChangeAspect="1"/>
          </p:cNvPicPr>
          <p:nvPr/>
        </p:nvPicPr>
        <p:blipFill rotWithShape="1">
          <a:blip r:embed="rId2"/>
          <a:srcRect l="6448" t="59739" r="4211" b="7153"/>
          <a:stretch/>
        </p:blipFill>
        <p:spPr>
          <a:xfrm>
            <a:off x="53827" y="304800"/>
            <a:ext cx="8937773" cy="5029200"/>
          </a:xfrm>
          <a:prstGeom prst="rect">
            <a:avLst/>
          </a:prstGeom>
        </p:spPr>
      </p:pic>
      <p:sp>
        <p:nvSpPr>
          <p:cNvPr id="8" name="TextBox 7">
            <a:extLst>
              <a:ext uri="{FF2B5EF4-FFF2-40B4-BE49-F238E27FC236}">
                <a16:creationId xmlns:a16="http://schemas.microsoft.com/office/drawing/2014/main" id="{A3BD9044-596D-0485-4D8D-F2C32B8A6601}"/>
              </a:ext>
            </a:extLst>
          </p:cNvPr>
          <p:cNvSpPr txBox="1"/>
          <p:nvPr/>
        </p:nvSpPr>
        <p:spPr>
          <a:xfrm>
            <a:off x="53827" y="1111240"/>
            <a:ext cx="8937773" cy="3416320"/>
          </a:xfrm>
          <a:prstGeom prst="rect">
            <a:avLst/>
          </a:prstGeom>
          <a:solidFill>
            <a:schemeClr val="tx1"/>
          </a:solidFill>
        </p:spPr>
        <p:txBody>
          <a:bodyPr wrap="square" rtlCol="0">
            <a:spAutoFit/>
          </a:bodyPr>
          <a:lstStyle/>
          <a:p>
            <a:r>
              <a:rPr lang="en-US" sz="2400" b="1" dirty="0">
                <a:solidFill>
                  <a:schemeClr val="bg1"/>
                </a:solidFill>
              </a:rPr>
              <a:t>On June 14</a:t>
            </a:r>
            <a:r>
              <a:rPr lang="en-US" sz="2400" b="1" baseline="30000" dirty="0">
                <a:solidFill>
                  <a:schemeClr val="bg1"/>
                </a:solidFill>
              </a:rPr>
              <a:t>th</a:t>
            </a:r>
            <a:r>
              <a:rPr lang="en-US" sz="2400" b="1" dirty="0">
                <a:solidFill>
                  <a:schemeClr val="bg1"/>
                </a:solidFill>
              </a:rPr>
              <a:t>, while I was away at my manager’s meeting, Maria Carter gave excellent customer service over the phone to a parent. She not only performed her job duties, but she went above and beyond to ensure the parent was satisfied. Maria displayed great knowledge of our products. She took the initiative to give the parent access to the menu so that they could stay informed on our offerings. Maria’s act boosted my confidence in her abilities as a worker.</a:t>
            </a:r>
          </a:p>
        </p:txBody>
      </p:sp>
      <p:sp>
        <p:nvSpPr>
          <p:cNvPr id="9" name="TextBox 8">
            <a:extLst>
              <a:ext uri="{FF2B5EF4-FFF2-40B4-BE49-F238E27FC236}">
                <a16:creationId xmlns:a16="http://schemas.microsoft.com/office/drawing/2014/main" id="{6D71251D-A512-1970-AD49-F50F3EFBE127}"/>
              </a:ext>
            </a:extLst>
          </p:cNvPr>
          <p:cNvSpPr txBox="1"/>
          <p:nvPr/>
        </p:nvSpPr>
        <p:spPr>
          <a:xfrm>
            <a:off x="1748590" y="4608700"/>
            <a:ext cx="2488190" cy="369332"/>
          </a:xfrm>
          <a:prstGeom prst="rect">
            <a:avLst/>
          </a:prstGeom>
          <a:noFill/>
        </p:spPr>
        <p:txBody>
          <a:bodyPr wrap="square" rtlCol="0">
            <a:spAutoFit/>
          </a:bodyPr>
          <a:lstStyle/>
          <a:p>
            <a:r>
              <a:rPr lang="en-US" b="1" dirty="0">
                <a:solidFill>
                  <a:schemeClr val="bg1"/>
                </a:solidFill>
              </a:rPr>
              <a:t>Place your Signature</a:t>
            </a:r>
          </a:p>
        </p:txBody>
      </p:sp>
      <p:sp>
        <p:nvSpPr>
          <p:cNvPr id="2" name="Rectangle 1">
            <a:extLst>
              <a:ext uri="{FF2B5EF4-FFF2-40B4-BE49-F238E27FC236}">
                <a16:creationId xmlns:a16="http://schemas.microsoft.com/office/drawing/2014/main" id="{3239EFB9-5A25-E20F-D900-CC55910CBF1D}"/>
              </a:ext>
            </a:extLst>
          </p:cNvPr>
          <p:cNvSpPr/>
          <p:nvPr/>
        </p:nvSpPr>
        <p:spPr>
          <a:xfrm>
            <a:off x="2406316" y="2614863"/>
            <a:ext cx="4138863" cy="4170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A2F3386-668F-57F7-C6A5-F24E0D93676F}"/>
              </a:ext>
            </a:extLst>
          </p:cNvPr>
          <p:cNvSpPr/>
          <p:nvPr/>
        </p:nvSpPr>
        <p:spPr>
          <a:xfrm>
            <a:off x="2927682" y="1515986"/>
            <a:ext cx="4002507" cy="4170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D8D6FF-BB2B-FC15-92DE-6686EC80E4B6}"/>
              </a:ext>
            </a:extLst>
          </p:cNvPr>
          <p:cNvSpPr/>
          <p:nvPr/>
        </p:nvSpPr>
        <p:spPr>
          <a:xfrm>
            <a:off x="2157666" y="3007893"/>
            <a:ext cx="2638923" cy="389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C9D60DA-A8EE-B386-725F-8413FAC2CE84}"/>
              </a:ext>
            </a:extLst>
          </p:cNvPr>
          <p:cNvSpPr txBox="1"/>
          <p:nvPr/>
        </p:nvSpPr>
        <p:spPr>
          <a:xfrm>
            <a:off x="5535444" y="4680890"/>
            <a:ext cx="2158409" cy="369332"/>
          </a:xfrm>
          <a:prstGeom prst="rect">
            <a:avLst/>
          </a:prstGeom>
          <a:noFill/>
        </p:spPr>
        <p:txBody>
          <a:bodyPr wrap="square" rtlCol="0">
            <a:spAutoFit/>
          </a:bodyPr>
          <a:lstStyle/>
          <a:p>
            <a:r>
              <a:rPr lang="en-US" b="1" dirty="0">
                <a:solidFill>
                  <a:schemeClr val="bg1"/>
                </a:solidFill>
              </a:rPr>
              <a:t>6/14/2022</a:t>
            </a:r>
          </a:p>
        </p:txBody>
      </p:sp>
    </p:spTree>
    <p:extLst>
      <p:ext uri="{BB962C8B-B14F-4D97-AF65-F5344CB8AC3E}">
        <p14:creationId xmlns:p14="http://schemas.microsoft.com/office/powerpoint/2010/main" val="252592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65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1050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115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2503786"/>
            <a:ext cx="6400800" cy="769441"/>
          </a:xfrm>
          <a:prstGeom prst="rect">
            <a:avLst/>
          </a:prstGeom>
        </p:spPr>
        <p:txBody>
          <a:bodyPr>
            <a:spAutoFit/>
          </a:bodyPr>
          <a:lstStyle/>
          <a:p>
            <a:pPr algn="ctr" defTabSz="914400" fontAlgn="base">
              <a:spcBef>
                <a:spcPct val="0"/>
              </a:spcBef>
              <a:spcAft>
                <a:spcPct val="0"/>
              </a:spcAft>
              <a:defRPr/>
            </a:pPr>
            <a:r>
              <a:rPr lang="en-US" sz="4400" b="1">
                <a:solidFill>
                  <a:schemeClr val="bg1"/>
                </a:solidFill>
              </a:rPr>
              <a:t>Incident Logs</a:t>
            </a:r>
            <a:endParaRPr lang="en-US" sz="4400">
              <a:solidFill>
                <a:schemeClr val="bg1"/>
              </a:solidFill>
            </a:endParaRPr>
          </a:p>
        </p:txBody>
      </p:sp>
    </p:spTree>
    <p:extLst>
      <p:ext uri="{BB962C8B-B14F-4D97-AF65-F5344CB8AC3E}">
        <p14:creationId xmlns:p14="http://schemas.microsoft.com/office/powerpoint/2010/main" val="2486937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05A6B88-1592-BC68-08A3-DF1C24533565}"/>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308017"/>
            <a:ext cx="6098663" cy="936142"/>
          </a:xfrm>
        </p:spPr>
        <p:txBody>
          <a:bodyPr anchor="t">
            <a:normAutofit/>
          </a:bodyPr>
          <a:lstStyle/>
          <a:p>
            <a:pPr marL="457200"/>
            <a:r>
              <a:rPr lang="en-US" sz="4400"/>
              <a:t>Set Up for Success</a:t>
            </a:r>
          </a:p>
        </p:txBody>
      </p:sp>
      <p:sp>
        <p:nvSpPr>
          <p:cNvPr id="3" name="Content Placeholder 2"/>
          <p:cNvSpPr>
            <a:spLocks noGrp="1"/>
          </p:cNvSpPr>
          <p:nvPr>
            <p:ph idx="1"/>
          </p:nvPr>
        </p:nvSpPr>
        <p:spPr>
          <a:xfrm>
            <a:off x="425116" y="1518461"/>
            <a:ext cx="8724901" cy="5031521"/>
          </a:xfrm>
          <a:effectLst/>
        </p:spPr>
        <p:txBody>
          <a:bodyPr>
            <a:noAutofit/>
          </a:bodyPr>
          <a:lstStyle/>
          <a:p>
            <a:pPr marL="0" indent="0">
              <a:spcBef>
                <a:spcPts val="600"/>
              </a:spcBef>
              <a:spcAft>
                <a:spcPts val="0"/>
              </a:spcAft>
              <a:buNone/>
            </a:pPr>
            <a:r>
              <a:rPr lang="en-US" sz="2800" b="1" dirty="0">
                <a:solidFill>
                  <a:schemeClr val="bg1"/>
                </a:solidFill>
              </a:rPr>
              <a:t>Ensure that your staff is equipped with the tools and resources to do their job successfully.</a:t>
            </a:r>
          </a:p>
          <a:p>
            <a:pPr marL="914400" lvl="1" indent="-457200">
              <a:spcBef>
                <a:spcPts val="600"/>
              </a:spcBef>
              <a:spcAft>
                <a:spcPts val="0"/>
              </a:spcAft>
              <a:buFont typeface="Wingdings 3" panose="05040102010807070707" pitchFamily="18" charset="2"/>
              <a:buChar char="´"/>
            </a:pPr>
            <a:r>
              <a:rPr lang="en-US" sz="2600" b="1" dirty="0">
                <a:solidFill>
                  <a:schemeClr val="bg1"/>
                </a:solidFill>
              </a:rPr>
              <a:t>Managers train employees on policies, procedures, recipes etc. on a regular basis </a:t>
            </a:r>
          </a:p>
          <a:p>
            <a:pPr marL="914400" lvl="1" indent="-457200">
              <a:spcBef>
                <a:spcPts val="600"/>
              </a:spcBef>
              <a:spcAft>
                <a:spcPts val="0"/>
              </a:spcAft>
              <a:buFont typeface="Wingdings 3" panose="05040102010807070707" pitchFamily="18" charset="2"/>
              <a:buChar char="´"/>
            </a:pPr>
            <a:r>
              <a:rPr lang="en-US" sz="2600" b="1" dirty="0">
                <a:solidFill>
                  <a:schemeClr val="bg1"/>
                </a:solidFill>
              </a:rPr>
              <a:t>Provide frequent feedback and coaching</a:t>
            </a:r>
          </a:p>
          <a:p>
            <a:pPr marL="914400" lvl="1" indent="-457200">
              <a:spcBef>
                <a:spcPts val="600"/>
              </a:spcBef>
              <a:spcAft>
                <a:spcPts val="0"/>
              </a:spcAft>
              <a:buFont typeface="Wingdings 3" panose="05040102010807070707" pitchFamily="18" charset="2"/>
              <a:buChar char="´"/>
            </a:pPr>
            <a:r>
              <a:rPr lang="en-US" sz="2600" b="1" dirty="0">
                <a:solidFill>
                  <a:schemeClr val="bg1"/>
                </a:solidFill>
              </a:rPr>
              <a:t>Encourage employees to take professional development classes offered by </a:t>
            </a:r>
          </a:p>
          <a:p>
            <a:pPr marL="1314450" lvl="2" indent="-457200">
              <a:spcBef>
                <a:spcPts val="600"/>
              </a:spcBef>
              <a:spcAft>
                <a:spcPts val="0"/>
              </a:spcAft>
              <a:buFont typeface="Wingdings 3" panose="05040102010807070707" pitchFamily="18" charset="2"/>
              <a:buChar char="´"/>
            </a:pPr>
            <a:r>
              <a:rPr lang="en-US" sz="2400" b="1" dirty="0">
                <a:solidFill>
                  <a:schemeClr val="bg1"/>
                </a:solidFill>
              </a:rPr>
              <a:t>Organizational Excellence (OE), </a:t>
            </a:r>
          </a:p>
          <a:p>
            <a:pPr marL="1314450" lvl="2" indent="-457200">
              <a:spcBef>
                <a:spcPts val="600"/>
              </a:spcBef>
              <a:spcAft>
                <a:spcPts val="0"/>
              </a:spcAft>
              <a:buFont typeface="Wingdings 3" panose="05040102010807070707" pitchFamily="18" charset="2"/>
              <a:buChar char="´"/>
            </a:pPr>
            <a:r>
              <a:rPr lang="en-US" sz="2400" b="1" dirty="0">
                <a:solidFill>
                  <a:schemeClr val="bg1"/>
                </a:solidFill>
              </a:rPr>
              <a:t>Food Services Division (EPIC courses)</a:t>
            </a:r>
          </a:p>
          <a:p>
            <a:pPr marL="1314450" lvl="2" indent="-457200">
              <a:spcBef>
                <a:spcPts val="600"/>
              </a:spcBef>
              <a:spcAft>
                <a:spcPts val="0"/>
              </a:spcAft>
              <a:buFont typeface="Wingdings 3" panose="05040102010807070707" pitchFamily="18" charset="2"/>
              <a:buChar char="´"/>
            </a:pPr>
            <a:r>
              <a:rPr lang="en-US" sz="2400" b="1" dirty="0" err="1">
                <a:solidFill>
                  <a:schemeClr val="bg1"/>
                </a:solidFill>
              </a:rPr>
              <a:t>MyPLN</a:t>
            </a:r>
            <a:endParaRPr lang="en-US" sz="2400" b="1" dirty="0">
              <a:solidFill>
                <a:schemeClr val="bg1"/>
              </a:solidFill>
            </a:endParaRPr>
          </a:p>
          <a:p>
            <a:pPr marL="1771650" lvl="3" indent="-457200">
              <a:spcBef>
                <a:spcPts val="600"/>
              </a:spcBef>
              <a:spcAft>
                <a:spcPts val="0"/>
              </a:spcAft>
              <a:buFont typeface="Wingdings 3" panose="05040102010807070707" pitchFamily="18" charset="2"/>
              <a:buChar char="´"/>
            </a:pPr>
            <a:r>
              <a:rPr lang="en-US" sz="2200" b="1" dirty="0">
                <a:solidFill>
                  <a:schemeClr val="bg1"/>
                </a:solidFill>
              </a:rPr>
              <a:t>Multiple Course available on </a:t>
            </a:r>
            <a:r>
              <a:rPr lang="en-US" sz="2200" b="1" dirty="0" err="1">
                <a:solidFill>
                  <a:schemeClr val="bg1"/>
                </a:solidFill>
              </a:rPr>
              <a:t>MyPLN</a:t>
            </a:r>
            <a:endParaRPr lang="en-US" sz="2200" b="1" dirty="0">
              <a:solidFill>
                <a:schemeClr val="bg1"/>
              </a:solidFill>
            </a:endParaRPr>
          </a:p>
        </p:txBody>
      </p:sp>
    </p:spTree>
    <p:extLst>
      <p:ext uri="{BB962C8B-B14F-4D97-AF65-F5344CB8AC3E}">
        <p14:creationId xmlns:p14="http://schemas.microsoft.com/office/powerpoint/2010/main" val="22068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475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575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800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850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1000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1050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D7E1613-92DB-EEF6-2E90-C15BFAB8E367}"/>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228327"/>
            <a:ext cx="7524003" cy="970450"/>
          </a:xfrm>
        </p:spPr>
        <p:txBody>
          <a:bodyPr>
            <a:normAutofit/>
          </a:bodyPr>
          <a:lstStyle/>
          <a:p>
            <a:pPr marL="457200"/>
            <a:r>
              <a:rPr lang="en-US" sz="4400"/>
              <a:t>Set Expectations</a:t>
            </a:r>
          </a:p>
        </p:txBody>
      </p:sp>
      <p:sp>
        <p:nvSpPr>
          <p:cNvPr id="3" name="Content Placeholder 2"/>
          <p:cNvSpPr>
            <a:spLocks noGrp="1"/>
          </p:cNvSpPr>
          <p:nvPr>
            <p:ph idx="1"/>
          </p:nvPr>
        </p:nvSpPr>
        <p:spPr>
          <a:xfrm>
            <a:off x="457200" y="1460839"/>
            <a:ext cx="8420099" cy="4279900"/>
          </a:xfrm>
          <a:effectLst/>
        </p:spPr>
        <p:txBody>
          <a:bodyPr>
            <a:noAutofit/>
          </a:bodyPr>
          <a:lstStyle/>
          <a:p>
            <a:pPr marL="0" indent="0">
              <a:spcBef>
                <a:spcPts val="0"/>
              </a:spcBef>
              <a:spcAft>
                <a:spcPts val="600"/>
              </a:spcAft>
              <a:buNone/>
            </a:pPr>
            <a:r>
              <a:rPr lang="en-US" sz="2800" b="1" dirty="0">
                <a:solidFill>
                  <a:schemeClr val="bg1"/>
                </a:solidFill>
              </a:rPr>
              <a:t>Always set expectations right from the start.</a:t>
            </a:r>
          </a:p>
          <a:p>
            <a:pPr marL="914400" lvl="1" indent="-457200">
              <a:spcBef>
                <a:spcPts val="0"/>
              </a:spcBef>
              <a:spcAft>
                <a:spcPts val="600"/>
              </a:spcAft>
              <a:buFont typeface="Wingdings 3" panose="05040102010807070707" pitchFamily="18" charset="2"/>
              <a:buChar char="´"/>
            </a:pPr>
            <a:r>
              <a:rPr lang="en-US" sz="2600" b="1" dirty="0">
                <a:solidFill>
                  <a:schemeClr val="bg1"/>
                </a:solidFill>
              </a:rPr>
              <a:t>Review the Food Services Division’s Employee Handbook with every employee</a:t>
            </a:r>
            <a:endParaRPr lang="en-US" sz="600" b="1" dirty="0">
              <a:solidFill>
                <a:schemeClr val="bg1"/>
              </a:solidFill>
            </a:endParaRPr>
          </a:p>
          <a:p>
            <a:pPr marL="914400" lvl="1" indent="-457200">
              <a:spcBef>
                <a:spcPts val="0"/>
              </a:spcBef>
              <a:spcAft>
                <a:spcPts val="600"/>
              </a:spcAft>
              <a:buFont typeface="Wingdings 3" panose="05040102010807070707" pitchFamily="18" charset="2"/>
              <a:buChar char="´"/>
            </a:pPr>
            <a:r>
              <a:rPr lang="en-US" sz="2600" b="1" dirty="0">
                <a:solidFill>
                  <a:schemeClr val="bg1"/>
                </a:solidFill>
              </a:rPr>
              <a:t>Review Orientation Checklist with newly hired, promoted, transferred employee</a:t>
            </a:r>
          </a:p>
          <a:p>
            <a:pPr marL="1314450" lvl="2" indent="-457200">
              <a:spcBef>
                <a:spcPts val="0"/>
              </a:spcBef>
              <a:buFont typeface="Wingdings 3" panose="05040102010807070707" pitchFamily="18" charset="2"/>
              <a:buChar char="´"/>
            </a:pPr>
            <a:r>
              <a:rPr lang="en-US" sz="2400" b="1" dirty="0">
                <a:solidFill>
                  <a:schemeClr val="bg1"/>
                </a:solidFill>
              </a:rPr>
              <a:t>Café LA Website</a:t>
            </a:r>
          </a:p>
          <a:p>
            <a:pPr marL="1314450" lvl="2" indent="-457200">
              <a:spcBef>
                <a:spcPts val="0"/>
              </a:spcBef>
              <a:buFont typeface="Wingdings 3" panose="05040102010807070707" pitchFamily="18" charset="2"/>
              <a:buChar char="´"/>
            </a:pPr>
            <a:r>
              <a:rPr lang="en-US" sz="2400" b="1" dirty="0">
                <a:solidFill>
                  <a:schemeClr val="bg1"/>
                </a:solidFill>
              </a:rPr>
              <a:t>Human Resources</a:t>
            </a:r>
          </a:p>
          <a:p>
            <a:pPr marL="1314450" lvl="2" indent="-457200">
              <a:spcBef>
                <a:spcPts val="0"/>
              </a:spcBef>
              <a:buFont typeface="Wingdings 3" panose="05040102010807070707" pitchFamily="18" charset="2"/>
              <a:buChar char="´"/>
            </a:pPr>
            <a:r>
              <a:rPr lang="en-US" sz="2400" b="1" dirty="0">
                <a:solidFill>
                  <a:schemeClr val="bg1"/>
                </a:solidFill>
              </a:rPr>
              <a:t>Employee Handbook </a:t>
            </a:r>
            <a:endParaRPr lang="en-US" sz="400" b="1" dirty="0">
              <a:solidFill>
                <a:schemeClr val="bg1"/>
              </a:solidFill>
            </a:endParaRPr>
          </a:p>
          <a:p>
            <a:pPr marL="914400" lvl="1" indent="-457200">
              <a:spcBef>
                <a:spcPts val="0"/>
              </a:spcBef>
              <a:spcAft>
                <a:spcPts val="600"/>
              </a:spcAft>
              <a:buFont typeface="Wingdings 3" panose="05040102010807070707" pitchFamily="18" charset="2"/>
              <a:buChar char="´"/>
            </a:pPr>
            <a:r>
              <a:rPr lang="en-US" sz="2600" b="1" dirty="0">
                <a:solidFill>
                  <a:schemeClr val="bg1"/>
                </a:solidFill>
              </a:rPr>
              <a:t>Review annual manager orientation materials</a:t>
            </a:r>
            <a:endParaRPr lang="en-US" b="1" dirty="0">
              <a:solidFill>
                <a:schemeClr val="bg1"/>
              </a:solidFill>
            </a:endParaRPr>
          </a:p>
        </p:txBody>
      </p:sp>
    </p:spTree>
    <p:extLst>
      <p:ext uri="{BB962C8B-B14F-4D97-AF65-F5344CB8AC3E}">
        <p14:creationId xmlns:p14="http://schemas.microsoft.com/office/powerpoint/2010/main" val="1940481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AEBE792-1E7A-D1E5-7826-0C7F39CA2B5E}"/>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11462"/>
            <a:ext cx="9144000" cy="1229509"/>
          </a:xfrm>
        </p:spPr>
        <p:txBody>
          <a:bodyPr>
            <a:noAutofit/>
          </a:bodyPr>
          <a:lstStyle/>
          <a:p>
            <a:pPr marL="457200"/>
            <a:r>
              <a:rPr lang="en-US" sz="4400"/>
              <a:t>Discipline Documents</a:t>
            </a:r>
          </a:p>
        </p:txBody>
      </p:sp>
      <p:sp>
        <p:nvSpPr>
          <p:cNvPr id="3" name="Content Placeholder 2"/>
          <p:cNvSpPr>
            <a:spLocks noGrp="1"/>
          </p:cNvSpPr>
          <p:nvPr>
            <p:ph idx="1"/>
          </p:nvPr>
        </p:nvSpPr>
        <p:spPr>
          <a:xfrm>
            <a:off x="101599" y="2162417"/>
            <a:ext cx="4937760" cy="2468880"/>
          </a:xfrm>
          <a:effectLst/>
        </p:spPr>
        <p:txBody>
          <a:bodyPr anchor="t">
            <a:noAutofit/>
          </a:bodyPr>
          <a:lstStyle/>
          <a:p>
            <a:pPr marL="0" lvl="1" indent="0">
              <a:spcBef>
                <a:spcPts val="600"/>
              </a:spcBef>
              <a:spcAft>
                <a:spcPts val="0"/>
              </a:spcAft>
              <a:buNone/>
            </a:pPr>
            <a:r>
              <a:rPr lang="en-US" sz="2800" b="1" dirty="0">
                <a:solidFill>
                  <a:schemeClr val="bg1"/>
                </a:solidFill>
              </a:rPr>
              <a:t>An </a:t>
            </a:r>
            <a:r>
              <a:rPr lang="en-US" sz="2800" b="1" i="1" dirty="0">
                <a:solidFill>
                  <a:schemeClr val="bg1"/>
                </a:solidFill>
              </a:rPr>
              <a:t>Incident Log </a:t>
            </a:r>
            <a:r>
              <a:rPr lang="en-US" sz="2800" b="1" dirty="0">
                <a:solidFill>
                  <a:schemeClr val="bg1"/>
                </a:solidFill>
              </a:rPr>
              <a:t>is a spot training tool used to inform the employee of the correct way to perform the job.</a:t>
            </a:r>
          </a:p>
        </p:txBody>
      </p:sp>
      <p:pic>
        <p:nvPicPr>
          <p:cNvPr id="10" name="Picture 9" descr="Graphical user interface, application, table&#10;&#10;Description automatically generated">
            <a:extLst>
              <a:ext uri="{FF2B5EF4-FFF2-40B4-BE49-F238E27FC236}">
                <a16:creationId xmlns:a16="http://schemas.microsoft.com/office/drawing/2014/main" id="{3E6545A4-1795-50B6-F2B6-D78F6F73EE6C}"/>
              </a:ext>
            </a:extLst>
          </p:cNvPr>
          <p:cNvPicPr>
            <a:picLocks noChangeAspect="1"/>
          </p:cNvPicPr>
          <p:nvPr/>
        </p:nvPicPr>
        <p:blipFill rotWithShape="1">
          <a:blip r:embed="rId3"/>
          <a:srcRect t="2654" b="1547"/>
          <a:stretch/>
        </p:blipFill>
        <p:spPr>
          <a:xfrm>
            <a:off x="5285902" y="1867539"/>
            <a:ext cx="3465068" cy="4348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6188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718F0D7-03F6-7F22-1CEC-BC3232EA80BE}"/>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140991"/>
            <a:ext cx="7524003" cy="970450"/>
          </a:xfrm>
        </p:spPr>
        <p:txBody>
          <a:bodyPr>
            <a:normAutofit/>
          </a:bodyPr>
          <a:lstStyle/>
          <a:p>
            <a:pPr marL="457200"/>
            <a:r>
              <a:rPr lang="en-US" sz="4400"/>
              <a:t>What is an Incident Log?</a:t>
            </a:r>
          </a:p>
        </p:txBody>
      </p:sp>
      <p:sp>
        <p:nvSpPr>
          <p:cNvPr id="3" name="Content Placeholder 2"/>
          <p:cNvSpPr>
            <a:spLocks noGrp="1"/>
          </p:cNvSpPr>
          <p:nvPr>
            <p:ph idx="1"/>
          </p:nvPr>
        </p:nvSpPr>
        <p:spPr>
          <a:xfrm>
            <a:off x="457200" y="1955530"/>
            <a:ext cx="8686800" cy="2616467"/>
          </a:xfrm>
          <a:effectLst/>
        </p:spPr>
        <p:txBody>
          <a:bodyPr anchor="t">
            <a:normAutofit/>
          </a:bodyPr>
          <a:lstStyle/>
          <a:p>
            <a:pPr marL="0" indent="0">
              <a:spcBef>
                <a:spcPts val="0"/>
              </a:spcBef>
              <a:buNone/>
            </a:pPr>
            <a:r>
              <a:rPr lang="en-US" sz="2800" b="1" i="1" dirty="0">
                <a:solidFill>
                  <a:schemeClr val="bg1"/>
                </a:solidFill>
              </a:rPr>
              <a:t>Incident Logs </a:t>
            </a:r>
            <a:r>
              <a:rPr lang="en-US" sz="2800" b="1" dirty="0">
                <a:solidFill>
                  <a:schemeClr val="bg1"/>
                </a:solidFill>
              </a:rPr>
              <a:t>are used to:</a:t>
            </a:r>
          </a:p>
          <a:p>
            <a:pPr marL="914400" lvl="1" indent="-457200">
              <a:spcBef>
                <a:spcPts val="0"/>
              </a:spcBef>
              <a:buFont typeface="Wingdings 3" panose="05040102010807070707" pitchFamily="18" charset="2"/>
              <a:buChar char="´"/>
            </a:pPr>
            <a:r>
              <a:rPr lang="en-US" sz="2600" b="1" dirty="0">
                <a:solidFill>
                  <a:schemeClr val="bg1"/>
                </a:solidFill>
              </a:rPr>
              <a:t>Document operational issues in your cafeteria</a:t>
            </a:r>
          </a:p>
          <a:p>
            <a:pPr marL="914400" lvl="1" indent="-457200">
              <a:spcBef>
                <a:spcPts val="0"/>
              </a:spcBef>
              <a:buFont typeface="Wingdings 3" panose="05040102010807070707" pitchFamily="18" charset="2"/>
              <a:buChar char="´"/>
            </a:pPr>
            <a:r>
              <a:rPr lang="en-US" sz="2600" b="1" dirty="0">
                <a:solidFill>
                  <a:schemeClr val="bg1"/>
                </a:solidFill>
              </a:rPr>
              <a:t>Document concerns about performance</a:t>
            </a:r>
          </a:p>
          <a:p>
            <a:pPr marL="914400" lvl="1" indent="-457200">
              <a:spcBef>
                <a:spcPts val="0"/>
              </a:spcBef>
              <a:buFont typeface="Wingdings 3" panose="05040102010807070707" pitchFamily="18" charset="2"/>
              <a:buChar char="´"/>
            </a:pPr>
            <a:r>
              <a:rPr lang="en-US" sz="2600" b="1" dirty="0">
                <a:solidFill>
                  <a:schemeClr val="bg1"/>
                </a:solidFill>
              </a:rPr>
              <a:t>Record informal or verbal counseling</a:t>
            </a:r>
          </a:p>
          <a:p>
            <a:pPr marL="57150" indent="0">
              <a:buNone/>
            </a:pPr>
            <a:endParaRPr lang="en-US" sz="2600" b="1" dirty="0">
              <a:solidFill>
                <a:schemeClr val="bg1"/>
              </a:solidFill>
            </a:endParaRPr>
          </a:p>
        </p:txBody>
      </p:sp>
      <p:sp>
        <p:nvSpPr>
          <p:cNvPr id="5" name="Content Placeholder 2">
            <a:extLst>
              <a:ext uri="{FF2B5EF4-FFF2-40B4-BE49-F238E27FC236}">
                <a16:creationId xmlns:a16="http://schemas.microsoft.com/office/drawing/2014/main" id="{2EC7F40E-0086-7AF1-7F4B-828456E8180B}"/>
              </a:ext>
            </a:extLst>
          </p:cNvPr>
          <p:cNvSpPr txBox="1">
            <a:spLocks/>
          </p:cNvSpPr>
          <p:nvPr/>
        </p:nvSpPr>
        <p:spPr>
          <a:xfrm>
            <a:off x="228600" y="4688765"/>
            <a:ext cx="8686800" cy="1229510"/>
          </a:xfrm>
          <a:prstGeom prst="rect">
            <a:avLst/>
          </a:prstGeom>
          <a:solidFill>
            <a:srgbClr val="00C6BB"/>
          </a:solidFill>
          <a:ln>
            <a:solidFill>
              <a:schemeClr val="bg1"/>
            </a:solidFill>
          </a:ln>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57150" indent="0" algn="ctr">
              <a:buFont typeface="Wingdings 2" charset="2"/>
              <a:buNone/>
            </a:pPr>
            <a:r>
              <a:rPr lang="en-US" sz="2600" b="1" dirty="0"/>
              <a:t>With no evidence of counseling, it will be difficult to impose discipline in the future.</a:t>
            </a:r>
          </a:p>
        </p:txBody>
      </p:sp>
    </p:spTree>
    <p:extLst>
      <p:ext uri="{BB962C8B-B14F-4D97-AF65-F5344CB8AC3E}">
        <p14:creationId xmlns:p14="http://schemas.microsoft.com/office/powerpoint/2010/main" val="3499925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83F3328-9C67-21A5-4345-22FB3165364A}"/>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1C679141-B489-80B1-B966-6495CE14A35F}"/>
              </a:ext>
            </a:extLst>
          </p:cNvPr>
          <p:cNvSpPr>
            <a:spLocks noGrp="1"/>
          </p:cNvSpPr>
          <p:nvPr>
            <p:ph type="title"/>
          </p:nvPr>
        </p:nvSpPr>
        <p:spPr>
          <a:xfrm>
            <a:off x="0" y="-176462"/>
            <a:ext cx="9143999" cy="1417638"/>
          </a:xfrm>
          <a:noFill/>
        </p:spPr>
        <p:txBody>
          <a:bodyPr/>
          <a:lstStyle/>
          <a:p>
            <a:pPr marL="457200"/>
            <a:r>
              <a:rPr lang="en-US" sz="4400" dirty="0"/>
              <a:t>Discipline</a:t>
            </a:r>
          </a:p>
        </p:txBody>
      </p:sp>
      <p:sp>
        <p:nvSpPr>
          <p:cNvPr id="4" name="Content Placeholder 2">
            <a:extLst>
              <a:ext uri="{FF2B5EF4-FFF2-40B4-BE49-F238E27FC236}">
                <a16:creationId xmlns:a16="http://schemas.microsoft.com/office/drawing/2014/main" id="{E124A2FC-FA7F-7DB7-CFFE-AC39D4545182}"/>
              </a:ext>
            </a:extLst>
          </p:cNvPr>
          <p:cNvSpPr txBox="1">
            <a:spLocks noGrp="1"/>
          </p:cNvSpPr>
          <p:nvPr>
            <p:ph idx="1"/>
          </p:nvPr>
        </p:nvSpPr>
        <p:spPr>
          <a:xfrm>
            <a:off x="809625" y="2123863"/>
            <a:ext cx="7524750" cy="3636963"/>
          </a:xfrm>
          <a:prstGeom prst="rect">
            <a:avLst/>
          </a:prstGeom>
          <a:solidFill>
            <a:srgbClr val="00C6BB"/>
          </a:solidFill>
          <a:ln>
            <a:solidFill>
              <a:schemeClr val="bg1"/>
            </a:solidFill>
          </a:ln>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57150" indent="0" algn="ctr">
              <a:buFont typeface="Wingdings 2" charset="2"/>
              <a:buNone/>
            </a:pPr>
            <a:r>
              <a:rPr lang="en-US" sz="3600" b="1" dirty="0"/>
              <a:t>An </a:t>
            </a:r>
            <a:r>
              <a:rPr lang="en-US" sz="3600" b="1" i="1" dirty="0"/>
              <a:t>Incident Log </a:t>
            </a:r>
            <a:r>
              <a:rPr lang="en-US" sz="3600" b="1" dirty="0"/>
              <a:t>is not discipline. </a:t>
            </a:r>
          </a:p>
          <a:p>
            <a:pPr marL="57150" indent="0" algn="ctr">
              <a:buFont typeface="Wingdings 2" charset="2"/>
              <a:buNone/>
            </a:pPr>
            <a:r>
              <a:rPr lang="en-US" sz="3600" b="1" dirty="0"/>
              <a:t>Discipline is any action that effects your paycheck such as suspension or demotion. </a:t>
            </a:r>
          </a:p>
        </p:txBody>
      </p:sp>
    </p:spTree>
    <p:extLst>
      <p:ext uri="{BB962C8B-B14F-4D97-AF65-F5344CB8AC3E}">
        <p14:creationId xmlns:p14="http://schemas.microsoft.com/office/powerpoint/2010/main" val="171827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73CA7F8D-FC40-A33B-870F-D0FC4F8C9C7A}"/>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261833"/>
            <a:ext cx="10160000" cy="1229509"/>
          </a:xfrm>
        </p:spPr>
        <p:txBody>
          <a:bodyPr anchor="ctr">
            <a:noAutofit/>
          </a:bodyPr>
          <a:lstStyle/>
          <a:p>
            <a:pPr marL="457200"/>
            <a:r>
              <a:rPr lang="en-US" sz="4400">
                <a:solidFill>
                  <a:schemeClr val="tx1"/>
                </a:solidFill>
              </a:rPr>
              <a:t>Employee Motivation</a:t>
            </a:r>
          </a:p>
        </p:txBody>
      </p:sp>
      <p:graphicFrame>
        <p:nvGraphicFramePr>
          <p:cNvPr id="42" name="Content Placeholder 2">
            <a:extLst>
              <a:ext uri="{FF2B5EF4-FFF2-40B4-BE49-F238E27FC236}">
                <a16:creationId xmlns:a16="http://schemas.microsoft.com/office/drawing/2014/main" id="{5F23FC05-07F8-ABF0-AB57-DE42EED95244}"/>
              </a:ext>
            </a:extLst>
          </p:cNvPr>
          <p:cNvGraphicFramePr>
            <a:graphicFrameLocks noGrp="1"/>
          </p:cNvGraphicFramePr>
          <p:nvPr>
            <p:ph idx="1"/>
            <p:extLst>
              <p:ext uri="{D42A27DB-BD31-4B8C-83A1-F6EECF244321}">
                <p14:modId xmlns:p14="http://schemas.microsoft.com/office/powerpoint/2010/main" val="1887055452"/>
              </p:ext>
            </p:extLst>
          </p:nvPr>
        </p:nvGraphicFramePr>
        <p:xfrm>
          <a:off x="720759" y="2212348"/>
          <a:ext cx="7699339" cy="296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7923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072206F-7E06-05B2-A36B-C09A67BF0FF1}"/>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240359"/>
            <a:ext cx="7524003" cy="970450"/>
          </a:xfrm>
        </p:spPr>
        <p:txBody>
          <a:bodyPr>
            <a:normAutofit/>
          </a:bodyPr>
          <a:lstStyle/>
          <a:p>
            <a:pPr marL="457200" lvl="1"/>
            <a:r>
              <a:rPr lang="en-US" sz="4400" b="1" dirty="0">
                <a:solidFill>
                  <a:schemeClr val="tx1"/>
                </a:solidFill>
                <a:latin typeface="+mj-lt"/>
              </a:rPr>
              <a:t>Incident Log Issues</a:t>
            </a:r>
          </a:p>
        </p:txBody>
      </p:sp>
      <p:sp>
        <p:nvSpPr>
          <p:cNvPr id="3" name="Content Placeholder 2"/>
          <p:cNvSpPr>
            <a:spLocks noGrp="1"/>
          </p:cNvSpPr>
          <p:nvPr>
            <p:ph idx="1"/>
          </p:nvPr>
        </p:nvSpPr>
        <p:spPr>
          <a:xfrm>
            <a:off x="457200" y="1554480"/>
            <a:ext cx="7524003" cy="1507697"/>
          </a:xfrm>
          <a:effectLst/>
        </p:spPr>
        <p:txBody>
          <a:bodyPr anchor="t"/>
          <a:lstStyle/>
          <a:p>
            <a:pPr marL="0" indent="0">
              <a:spcBef>
                <a:spcPts val="0"/>
              </a:spcBef>
              <a:buNone/>
            </a:pPr>
            <a:r>
              <a:rPr lang="en-US" sz="2800" b="1" dirty="0">
                <a:solidFill>
                  <a:schemeClr val="bg1"/>
                </a:solidFill>
              </a:rPr>
              <a:t>Document the following behaviors in the cafeteria by using an </a:t>
            </a:r>
            <a:r>
              <a:rPr lang="en-US" sz="2800" b="1" i="1" dirty="0">
                <a:solidFill>
                  <a:schemeClr val="bg1"/>
                </a:solidFill>
              </a:rPr>
              <a:t>Incident Log</a:t>
            </a:r>
            <a:r>
              <a:rPr lang="en-US" sz="2800" b="1" dirty="0">
                <a:solidFill>
                  <a:schemeClr val="bg1"/>
                </a:solidFill>
              </a:rPr>
              <a:t>:</a:t>
            </a:r>
          </a:p>
          <a:p>
            <a:pPr marL="457200" lvl="1" indent="0">
              <a:buNone/>
            </a:pPr>
            <a:endParaRPr lang="en-US" dirty="0">
              <a:solidFill>
                <a:schemeClr val="bg1"/>
              </a:solidFill>
            </a:endParaRPr>
          </a:p>
        </p:txBody>
      </p:sp>
      <p:sp>
        <p:nvSpPr>
          <p:cNvPr id="7" name="Content Placeholder 2">
            <a:extLst>
              <a:ext uri="{FF2B5EF4-FFF2-40B4-BE49-F238E27FC236}">
                <a16:creationId xmlns:a16="http://schemas.microsoft.com/office/drawing/2014/main" id="{B1CF6017-10D9-2F2B-8C16-F0B7A7F15EC9}"/>
              </a:ext>
            </a:extLst>
          </p:cNvPr>
          <p:cNvSpPr txBox="1">
            <a:spLocks/>
          </p:cNvSpPr>
          <p:nvPr/>
        </p:nvSpPr>
        <p:spPr>
          <a:xfrm>
            <a:off x="809998" y="2660387"/>
            <a:ext cx="7524003" cy="3636510"/>
          </a:xfrm>
          <a:prstGeom prst="rect">
            <a:avLst/>
          </a:prstGeom>
          <a:effectLst/>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457200" algn="ctr">
              <a:spcBef>
                <a:spcPts val="0"/>
              </a:spcBef>
              <a:buFont typeface="Wingdings 3" panose="05040102010807070707" pitchFamily="18" charset="2"/>
              <a:buChar char=""/>
            </a:pPr>
            <a:r>
              <a:rPr lang="en-US" sz="2600" b="1" dirty="0">
                <a:solidFill>
                  <a:schemeClr val="bg1"/>
                </a:solidFill>
              </a:rPr>
              <a:t>Dereliction of Duty/Inattention to Duty</a:t>
            </a:r>
          </a:p>
          <a:p>
            <a:pPr marL="914400" lvl="1" indent="-457200">
              <a:spcBef>
                <a:spcPts val="0"/>
              </a:spcBef>
              <a:buFont typeface="Wingdings 3" panose="05040102010807070707" pitchFamily="18" charset="2"/>
              <a:buChar char=""/>
            </a:pPr>
            <a:r>
              <a:rPr lang="en-US" sz="2600" b="1" dirty="0">
                <a:solidFill>
                  <a:schemeClr val="bg1"/>
                </a:solidFill>
              </a:rPr>
              <a:t>Insubordination</a:t>
            </a:r>
          </a:p>
          <a:p>
            <a:pPr marL="914400" lvl="1" indent="-457200">
              <a:spcBef>
                <a:spcPts val="0"/>
              </a:spcBef>
              <a:buFont typeface="Wingdings 3" panose="05040102010807070707" pitchFamily="18" charset="2"/>
              <a:buChar char=""/>
            </a:pPr>
            <a:r>
              <a:rPr lang="en-US" sz="2600" b="1" dirty="0">
                <a:solidFill>
                  <a:schemeClr val="bg1"/>
                </a:solidFill>
              </a:rPr>
              <a:t>Drug or Alcohol Use</a:t>
            </a:r>
          </a:p>
          <a:p>
            <a:pPr marL="914400" lvl="1" indent="-457200">
              <a:spcBef>
                <a:spcPts val="0"/>
              </a:spcBef>
              <a:buFont typeface="Wingdings 3" panose="05040102010807070707" pitchFamily="18" charset="2"/>
              <a:buChar char=""/>
            </a:pPr>
            <a:r>
              <a:rPr lang="en-US" sz="2600" b="1" dirty="0">
                <a:solidFill>
                  <a:schemeClr val="bg1"/>
                </a:solidFill>
              </a:rPr>
              <a:t>Theft</a:t>
            </a:r>
          </a:p>
          <a:p>
            <a:pPr marL="914400" lvl="1" indent="-457200">
              <a:spcBef>
                <a:spcPts val="0"/>
              </a:spcBef>
              <a:buFont typeface="Wingdings 3" panose="05040102010807070707" pitchFamily="18" charset="2"/>
              <a:buChar char=""/>
            </a:pPr>
            <a:r>
              <a:rPr lang="en-US" sz="2600" b="1" dirty="0">
                <a:solidFill>
                  <a:schemeClr val="bg1"/>
                </a:solidFill>
              </a:rPr>
              <a:t>Fighting (Verbal altercation)</a:t>
            </a:r>
          </a:p>
          <a:p>
            <a:pPr marL="914400" lvl="1" indent="-457200">
              <a:spcBef>
                <a:spcPts val="0"/>
              </a:spcBef>
              <a:buFont typeface="Wingdings 3" panose="05040102010807070707" pitchFamily="18" charset="2"/>
              <a:buChar char=""/>
            </a:pPr>
            <a:r>
              <a:rPr lang="en-US" sz="2600" b="1" dirty="0">
                <a:solidFill>
                  <a:schemeClr val="bg1"/>
                </a:solidFill>
              </a:rPr>
              <a:t>Rude, Discourteous Behavior</a:t>
            </a:r>
          </a:p>
          <a:p>
            <a:pPr lvl="1"/>
            <a:endParaRPr lang="en-US" dirty="0">
              <a:solidFill>
                <a:schemeClr val="bg1"/>
              </a:solidFill>
            </a:endParaRPr>
          </a:p>
        </p:txBody>
      </p:sp>
    </p:spTree>
    <p:extLst>
      <p:ext uri="{BB962C8B-B14F-4D97-AF65-F5344CB8AC3E}">
        <p14:creationId xmlns:p14="http://schemas.microsoft.com/office/powerpoint/2010/main" val="1459011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78026B4-3320-E2B0-A37C-B0AE54854446}"/>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240359"/>
            <a:ext cx="9563100" cy="970450"/>
          </a:xfrm>
        </p:spPr>
        <p:txBody>
          <a:bodyPr/>
          <a:lstStyle/>
          <a:p>
            <a:pPr marL="457200"/>
            <a:r>
              <a:rPr lang="en-US" sz="4400"/>
              <a:t>Incident Log Authority</a:t>
            </a:r>
          </a:p>
        </p:txBody>
      </p:sp>
      <p:sp>
        <p:nvSpPr>
          <p:cNvPr id="3" name="Content Placeholder 2"/>
          <p:cNvSpPr>
            <a:spLocks noGrp="1"/>
          </p:cNvSpPr>
          <p:nvPr>
            <p:ph idx="1"/>
          </p:nvPr>
        </p:nvSpPr>
        <p:spPr>
          <a:xfrm>
            <a:off x="457200" y="1600200"/>
            <a:ext cx="8382000" cy="4525963"/>
          </a:xfrm>
          <a:effectLst/>
        </p:spPr>
        <p:txBody>
          <a:bodyPr anchor="t">
            <a:normAutofit/>
          </a:bodyPr>
          <a:lstStyle/>
          <a:p>
            <a:pPr marL="0" indent="0">
              <a:spcBef>
                <a:spcPts val="0"/>
              </a:spcBef>
              <a:buNone/>
            </a:pPr>
            <a:r>
              <a:rPr lang="en-US" sz="2800" b="1" dirty="0">
                <a:solidFill>
                  <a:schemeClr val="bg1"/>
                </a:solidFill>
              </a:rPr>
              <a:t>An </a:t>
            </a:r>
            <a:r>
              <a:rPr lang="en-US" sz="2800" b="1" i="1" dirty="0">
                <a:solidFill>
                  <a:schemeClr val="bg1"/>
                </a:solidFill>
              </a:rPr>
              <a:t>Incident Log </a:t>
            </a:r>
            <a:r>
              <a:rPr lang="en-US" sz="2800" b="1" dirty="0">
                <a:solidFill>
                  <a:schemeClr val="bg1"/>
                </a:solidFill>
              </a:rPr>
              <a:t>can be issued by an employee in a supervisory position such as:</a:t>
            </a:r>
          </a:p>
          <a:p>
            <a:pPr marL="914400" lvl="1" indent="-457200">
              <a:spcBef>
                <a:spcPts val="600"/>
              </a:spcBef>
              <a:spcAft>
                <a:spcPts val="0"/>
              </a:spcAft>
              <a:buFont typeface="Wingdings 3" panose="05040102010807070707" pitchFamily="18" charset="2"/>
              <a:buChar char="´"/>
            </a:pPr>
            <a:r>
              <a:rPr lang="en-US" sz="2600" b="1" dirty="0">
                <a:solidFill>
                  <a:schemeClr val="bg1"/>
                </a:solidFill>
              </a:rPr>
              <a:t>Food Services Manager </a:t>
            </a:r>
          </a:p>
          <a:p>
            <a:pPr marL="914400" lvl="1" indent="-457200">
              <a:spcBef>
                <a:spcPts val="600"/>
              </a:spcBef>
              <a:spcAft>
                <a:spcPts val="0"/>
              </a:spcAft>
              <a:buFont typeface="Wingdings 3" panose="05040102010807070707" pitchFamily="18" charset="2"/>
              <a:buChar char="´"/>
            </a:pPr>
            <a:r>
              <a:rPr lang="en-US" sz="2600" b="1" dirty="0">
                <a:solidFill>
                  <a:schemeClr val="bg1"/>
                </a:solidFill>
              </a:rPr>
              <a:t>Area Food Services Supervisor</a:t>
            </a:r>
          </a:p>
          <a:p>
            <a:pPr marL="914400" lvl="1" indent="-457200">
              <a:spcBef>
                <a:spcPts val="600"/>
              </a:spcBef>
              <a:spcAft>
                <a:spcPts val="0"/>
              </a:spcAft>
              <a:buFont typeface="Wingdings 3" panose="05040102010807070707" pitchFamily="18" charset="2"/>
              <a:buChar char="´"/>
            </a:pPr>
            <a:r>
              <a:rPr lang="en-US" sz="2600" b="1" dirty="0">
                <a:solidFill>
                  <a:schemeClr val="bg1"/>
                </a:solidFill>
              </a:rPr>
              <a:t>Human Resources Personnel</a:t>
            </a:r>
          </a:p>
        </p:txBody>
      </p:sp>
    </p:spTree>
    <p:extLst>
      <p:ext uri="{BB962C8B-B14F-4D97-AF65-F5344CB8AC3E}">
        <p14:creationId xmlns:p14="http://schemas.microsoft.com/office/powerpoint/2010/main" val="1067324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892AB6FE-B612-C11A-BAA6-EC5F4B915E8A}"/>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FA10C1BD-7E87-B274-CB48-F63D1F2AA152}"/>
              </a:ext>
            </a:extLst>
          </p:cNvPr>
          <p:cNvSpPr>
            <a:spLocks noGrp="1"/>
          </p:cNvSpPr>
          <p:nvPr>
            <p:ph type="title"/>
          </p:nvPr>
        </p:nvSpPr>
        <p:spPr>
          <a:xfrm>
            <a:off x="0" y="270521"/>
            <a:ext cx="7956884" cy="970450"/>
          </a:xfrm>
        </p:spPr>
        <p:txBody>
          <a:bodyPr/>
          <a:lstStyle/>
          <a:p>
            <a:pPr marL="457200"/>
            <a:r>
              <a:rPr lang="en-US" sz="4400"/>
              <a:t>Activity 4: What’s Missing?</a:t>
            </a:r>
          </a:p>
        </p:txBody>
      </p:sp>
      <p:sp>
        <p:nvSpPr>
          <p:cNvPr id="3" name="Content Placeholder 2">
            <a:extLst>
              <a:ext uri="{FF2B5EF4-FFF2-40B4-BE49-F238E27FC236}">
                <a16:creationId xmlns:a16="http://schemas.microsoft.com/office/drawing/2014/main" id="{385E0DE7-BEBE-827A-27FC-1C43D1737A88}"/>
              </a:ext>
            </a:extLst>
          </p:cNvPr>
          <p:cNvSpPr>
            <a:spLocks noGrp="1"/>
          </p:cNvSpPr>
          <p:nvPr>
            <p:ph idx="1"/>
          </p:nvPr>
        </p:nvSpPr>
        <p:spPr>
          <a:xfrm>
            <a:off x="254000" y="1554480"/>
            <a:ext cx="3812803" cy="3636510"/>
          </a:xfrm>
          <a:effectLst/>
        </p:spPr>
        <p:txBody>
          <a:bodyPr>
            <a:noAutofit/>
          </a:bodyPr>
          <a:lstStyle/>
          <a:p>
            <a:pPr marL="0" indent="0">
              <a:buNone/>
            </a:pPr>
            <a:r>
              <a:rPr lang="en-US" sz="2800" b="1" dirty="0">
                <a:solidFill>
                  <a:schemeClr val="bg1"/>
                </a:solidFill>
              </a:rPr>
              <a:t>Read the provided </a:t>
            </a:r>
            <a:r>
              <a:rPr lang="en-US" sz="2800" b="1" i="1" dirty="0">
                <a:solidFill>
                  <a:schemeClr val="bg1"/>
                </a:solidFill>
              </a:rPr>
              <a:t>Incident Log </a:t>
            </a:r>
            <a:r>
              <a:rPr lang="en-US" sz="2800" b="1" dirty="0">
                <a:solidFill>
                  <a:schemeClr val="bg1"/>
                </a:solidFill>
              </a:rPr>
              <a:t>in your workbook. When thinking about the 4Ws and How, can you point out what’s missing?</a:t>
            </a:r>
          </a:p>
        </p:txBody>
      </p:sp>
      <p:pic>
        <p:nvPicPr>
          <p:cNvPr id="6" name="Picture 5" descr="Graphical user interface, text, application&#10;&#10;Description automatically generated">
            <a:extLst>
              <a:ext uri="{FF2B5EF4-FFF2-40B4-BE49-F238E27FC236}">
                <a16:creationId xmlns:a16="http://schemas.microsoft.com/office/drawing/2014/main" id="{BFF255CD-CA93-F564-4DCC-9A7824A4B146}"/>
              </a:ext>
            </a:extLst>
          </p:cNvPr>
          <p:cNvPicPr>
            <a:picLocks noChangeAspect="1"/>
          </p:cNvPicPr>
          <p:nvPr/>
        </p:nvPicPr>
        <p:blipFill>
          <a:blip r:embed="rId3"/>
          <a:stretch>
            <a:fillRect/>
          </a:stretch>
        </p:blipFill>
        <p:spPr>
          <a:xfrm>
            <a:off x="4270003" y="1977768"/>
            <a:ext cx="4221141" cy="2902464"/>
          </a:xfrm>
          <a:prstGeom prst="rect">
            <a:avLst/>
          </a:prstGeom>
          <a:ln>
            <a:solidFill>
              <a:schemeClr val="bg1"/>
            </a:solidFill>
          </a:ln>
        </p:spPr>
      </p:pic>
      <p:pic>
        <p:nvPicPr>
          <p:cNvPr id="5" name="Online Media 4" title="2 Minute Countdown Timer">
            <a:hlinkClick r:id="" action="ppaction://media"/>
            <a:extLst>
              <a:ext uri="{FF2B5EF4-FFF2-40B4-BE49-F238E27FC236}">
                <a16:creationId xmlns:a16="http://schemas.microsoft.com/office/drawing/2014/main" id="{00EFF795-1FB7-98E4-31D5-62E0B9EF1ABC}"/>
              </a:ext>
            </a:extLst>
          </p:cNvPr>
          <p:cNvPicPr>
            <a:picLocks noRot="1" noChangeAspect="1"/>
          </p:cNvPicPr>
          <p:nvPr>
            <a:videoFile r:link="rId1"/>
          </p:nvPr>
        </p:nvPicPr>
        <p:blipFill>
          <a:blip r:embed="rId4"/>
          <a:stretch>
            <a:fillRect/>
          </a:stretch>
        </p:blipFill>
        <p:spPr>
          <a:xfrm>
            <a:off x="3302000" y="5190990"/>
            <a:ext cx="2540000" cy="1435100"/>
          </a:xfrm>
          <a:prstGeom prst="rect">
            <a:avLst/>
          </a:prstGeom>
        </p:spPr>
      </p:pic>
    </p:spTree>
    <p:extLst>
      <p:ext uri="{BB962C8B-B14F-4D97-AF65-F5344CB8AC3E}">
        <p14:creationId xmlns:p14="http://schemas.microsoft.com/office/powerpoint/2010/main" val="72865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BFF255CD-CA93-F564-4DCC-9A7824A4B146}"/>
              </a:ext>
            </a:extLst>
          </p:cNvPr>
          <p:cNvPicPr>
            <a:picLocks noChangeAspect="1"/>
          </p:cNvPicPr>
          <p:nvPr/>
        </p:nvPicPr>
        <p:blipFill rotWithShape="1">
          <a:blip r:embed="rId3"/>
          <a:srcRect t="3985"/>
          <a:stretch/>
        </p:blipFill>
        <p:spPr>
          <a:xfrm>
            <a:off x="457165" y="1369398"/>
            <a:ext cx="7946742" cy="5246478"/>
          </a:xfrm>
          <a:prstGeom prst="rect">
            <a:avLst/>
          </a:prstGeom>
          <a:ln>
            <a:solidFill>
              <a:schemeClr val="bg1"/>
            </a:solidFill>
          </a:ln>
        </p:spPr>
      </p:pic>
      <p:sp>
        <p:nvSpPr>
          <p:cNvPr id="10" name="Rectangle 2">
            <a:extLst>
              <a:ext uri="{FF2B5EF4-FFF2-40B4-BE49-F238E27FC236}">
                <a16:creationId xmlns:a16="http://schemas.microsoft.com/office/drawing/2014/main" id="{892AB6FE-B612-C11A-BAA6-EC5F4B915E8A}"/>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FA10C1BD-7E87-B274-CB48-F63D1F2AA152}"/>
              </a:ext>
            </a:extLst>
          </p:cNvPr>
          <p:cNvSpPr>
            <a:spLocks noGrp="1"/>
          </p:cNvSpPr>
          <p:nvPr>
            <p:ph type="title"/>
          </p:nvPr>
        </p:nvSpPr>
        <p:spPr>
          <a:xfrm>
            <a:off x="0" y="270521"/>
            <a:ext cx="9144000" cy="970450"/>
          </a:xfrm>
        </p:spPr>
        <p:txBody>
          <a:bodyPr/>
          <a:lstStyle/>
          <a:p>
            <a:pPr marL="457200"/>
            <a:r>
              <a:rPr lang="en-US"/>
              <a:t>Activity 4: What’s Missing?</a:t>
            </a:r>
          </a:p>
        </p:txBody>
      </p:sp>
      <p:sp>
        <p:nvSpPr>
          <p:cNvPr id="8" name="Oval 7">
            <a:extLst>
              <a:ext uri="{FF2B5EF4-FFF2-40B4-BE49-F238E27FC236}">
                <a16:creationId xmlns:a16="http://schemas.microsoft.com/office/drawing/2014/main" id="{D87460DE-3AF5-1C3F-30FB-537875F72AB3}"/>
              </a:ext>
            </a:extLst>
          </p:cNvPr>
          <p:cNvSpPr/>
          <p:nvPr/>
        </p:nvSpPr>
        <p:spPr>
          <a:xfrm>
            <a:off x="1000641" y="5587511"/>
            <a:ext cx="510363" cy="361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0D9751-F390-BC41-30D9-8222A5E3D53C}"/>
              </a:ext>
            </a:extLst>
          </p:cNvPr>
          <p:cNvSpPr/>
          <p:nvPr/>
        </p:nvSpPr>
        <p:spPr>
          <a:xfrm>
            <a:off x="2093087" y="5626477"/>
            <a:ext cx="510363" cy="361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CF1AE34-D93A-3B58-08C8-5CC48FB2C8A3}"/>
              </a:ext>
            </a:extLst>
          </p:cNvPr>
          <p:cNvSpPr/>
          <p:nvPr/>
        </p:nvSpPr>
        <p:spPr>
          <a:xfrm>
            <a:off x="756927" y="6239131"/>
            <a:ext cx="1254644" cy="3168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77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C8EA42B-47A7-575A-6A45-AAE8D872B81C}"/>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2A3607B6-63EA-D65B-D350-2DEB046F2D54}"/>
              </a:ext>
            </a:extLst>
          </p:cNvPr>
          <p:cNvSpPr>
            <a:spLocks noGrp="1"/>
          </p:cNvSpPr>
          <p:nvPr>
            <p:ph type="title"/>
          </p:nvPr>
        </p:nvSpPr>
        <p:spPr>
          <a:xfrm>
            <a:off x="0" y="303859"/>
            <a:ext cx="7524003" cy="970450"/>
          </a:xfrm>
        </p:spPr>
        <p:txBody>
          <a:bodyPr/>
          <a:lstStyle/>
          <a:p>
            <a:pPr marL="457200"/>
            <a:r>
              <a:rPr lang="en-US" sz="4400" dirty="0"/>
              <a:t>Effective Training</a:t>
            </a:r>
          </a:p>
        </p:txBody>
      </p:sp>
      <p:sp>
        <p:nvSpPr>
          <p:cNvPr id="3" name="Content Placeholder 2">
            <a:extLst>
              <a:ext uri="{FF2B5EF4-FFF2-40B4-BE49-F238E27FC236}">
                <a16:creationId xmlns:a16="http://schemas.microsoft.com/office/drawing/2014/main" id="{199A702A-B2E3-F9AB-B7BD-0A9E611E61A8}"/>
              </a:ext>
            </a:extLst>
          </p:cNvPr>
          <p:cNvSpPr>
            <a:spLocks noGrp="1"/>
          </p:cNvSpPr>
          <p:nvPr>
            <p:ph idx="1"/>
          </p:nvPr>
        </p:nvSpPr>
        <p:spPr>
          <a:xfrm>
            <a:off x="647699" y="1562726"/>
            <a:ext cx="3469902" cy="4393100"/>
          </a:xfrm>
          <a:solidFill>
            <a:srgbClr val="00C6BB"/>
          </a:solidFill>
          <a:ln>
            <a:solidFill>
              <a:schemeClr val="bg1"/>
            </a:solidFill>
          </a:ln>
        </p:spPr>
        <p:txBody>
          <a:bodyPr>
            <a:noAutofit/>
          </a:bodyPr>
          <a:lstStyle/>
          <a:p>
            <a:pPr marL="0" indent="0" algn="ctr">
              <a:buNone/>
            </a:pPr>
            <a:r>
              <a:rPr lang="en-US" sz="2800" b="1" dirty="0"/>
              <a:t>If you must administer an </a:t>
            </a:r>
            <a:r>
              <a:rPr lang="en-US" sz="2800" b="1" i="1" dirty="0"/>
              <a:t>Incident Log </a:t>
            </a:r>
            <a:r>
              <a:rPr lang="en-US" sz="2800" b="1" dirty="0"/>
              <a:t>within the week for the same offense, you need to evaluate whether your training was effective. </a:t>
            </a:r>
          </a:p>
        </p:txBody>
      </p:sp>
      <p:pic>
        <p:nvPicPr>
          <p:cNvPr id="4" name="Picture 4" descr="Feeling Overwhelmed - A Surprising Contributor - Lead Life Well">
            <a:extLst>
              <a:ext uri="{FF2B5EF4-FFF2-40B4-BE49-F238E27FC236}">
                <a16:creationId xmlns:a16="http://schemas.microsoft.com/office/drawing/2014/main" id="{F80502E2-7174-BC65-31E2-A384D805FA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83"/>
          <a:stretch/>
        </p:blipFill>
        <p:spPr bwMode="auto">
          <a:xfrm>
            <a:off x="10130475" y="4305300"/>
            <a:ext cx="2441051" cy="20460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elling Ain't Training | The Successful Contractor">
            <a:extLst>
              <a:ext uri="{FF2B5EF4-FFF2-40B4-BE49-F238E27FC236}">
                <a16:creationId xmlns:a16="http://schemas.microsoft.com/office/drawing/2014/main" id="{E1E86C2B-77EB-E9F8-5BC0-3F90BF0B6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88851"/>
            <a:ext cx="4136979" cy="3940849"/>
          </a:xfrm>
          <a:prstGeom prst="rect">
            <a:avLst/>
          </a:prstGeom>
          <a:ln w="38100"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72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A232F66-E2E9-32F6-D179-DB7661964604}"/>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2A3607B6-63EA-D65B-D350-2DEB046F2D54}"/>
              </a:ext>
            </a:extLst>
          </p:cNvPr>
          <p:cNvSpPr>
            <a:spLocks noGrp="1"/>
          </p:cNvSpPr>
          <p:nvPr>
            <p:ph type="title"/>
          </p:nvPr>
        </p:nvSpPr>
        <p:spPr>
          <a:xfrm>
            <a:off x="0" y="270521"/>
            <a:ext cx="7524003" cy="970450"/>
          </a:xfrm>
        </p:spPr>
        <p:txBody>
          <a:bodyPr/>
          <a:lstStyle/>
          <a:p>
            <a:r>
              <a:rPr lang="en-US"/>
              <a:t>Harassment</a:t>
            </a:r>
          </a:p>
        </p:txBody>
      </p:sp>
      <p:pic>
        <p:nvPicPr>
          <p:cNvPr id="1030" name="Picture 6" descr="New trending GIF on Giphy | Hey arnold, Travel anxiety, Arnold">
            <a:extLst>
              <a:ext uri="{FF2B5EF4-FFF2-40B4-BE49-F238E27FC236}">
                <a16:creationId xmlns:a16="http://schemas.microsoft.com/office/drawing/2014/main" id="{15278873-C2B5-CA53-888E-3D491AD5C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9845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21D2E3A-409B-6118-8634-DF019D0B89AA}"/>
              </a:ext>
            </a:extLst>
          </p:cNvPr>
          <p:cNvSpPr txBox="1"/>
          <p:nvPr/>
        </p:nvSpPr>
        <p:spPr>
          <a:xfrm>
            <a:off x="355600" y="1435100"/>
            <a:ext cx="8432800" cy="954107"/>
          </a:xfrm>
          <a:prstGeom prst="rect">
            <a:avLst/>
          </a:prstGeom>
          <a:solidFill>
            <a:schemeClr val="tx1"/>
          </a:solidFill>
          <a:ln>
            <a:solidFill>
              <a:schemeClr val="bg1"/>
            </a:solidFill>
          </a:ln>
        </p:spPr>
        <p:txBody>
          <a:bodyPr wrap="square" rtlCol="0">
            <a:spAutoFit/>
          </a:bodyPr>
          <a:lstStyle/>
          <a:p>
            <a:pPr algn="ctr"/>
            <a:r>
              <a:rPr lang="en-US" sz="2800" b="1">
                <a:solidFill>
                  <a:srgbClr val="00C6BB"/>
                </a:solidFill>
              </a:rPr>
              <a:t>There is a point when excessive documentation becomes harassment. </a:t>
            </a:r>
          </a:p>
        </p:txBody>
      </p:sp>
    </p:spTree>
    <p:extLst>
      <p:ext uri="{BB962C8B-B14F-4D97-AF65-F5344CB8AC3E}">
        <p14:creationId xmlns:p14="http://schemas.microsoft.com/office/powerpoint/2010/main" val="3674693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C8EA42B-47A7-575A-6A45-AAE8D872B81C}"/>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2A3607B6-63EA-D65B-D350-2DEB046F2D54}"/>
              </a:ext>
            </a:extLst>
          </p:cNvPr>
          <p:cNvSpPr>
            <a:spLocks noGrp="1"/>
          </p:cNvSpPr>
          <p:nvPr>
            <p:ph type="title"/>
          </p:nvPr>
        </p:nvSpPr>
        <p:spPr>
          <a:xfrm>
            <a:off x="0" y="303859"/>
            <a:ext cx="7524003" cy="970450"/>
          </a:xfrm>
        </p:spPr>
        <p:txBody>
          <a:bodyPr/>
          <a:lstStyle/>
          <a:p>
            <a:pPr marL="457200"/>
            <a:r>
              <a:rPr lang="en-US" sz="4400"/>
              <a:t>Effective Training</a:t>
            </a:r>
          </a:p>
        </p:txBody>
      </p:sp>
      <p:pic>
        <p:nvPicPr>
          <p:cNvPr id="4" name="Picture 4" descr="Feeling Overwhelmed - A Surprising Contributor - Lead Life Well">
            <a:extLst>
              <a:ext uri="{FF2B5EF4-FFF2-40B4-BE49-F238E27FC236}">
                <a16:creationId xmlns:a16="http://schemas.microsoft.com/office/drawing/2014/main" id="{F80502E2-7174-BC65-31E2-A384D805FA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83"/>
          <a:stretch/>
        </p:blipFill>
        <p:spPr bwMode="auto">
          <a:xfrm>
            <a:off x="10130475" y="4305300"/>
            <a:ext cx="2441051" cy="204600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7129F448-EC8A-F874-6544-1A9D5A4220FD}"/>
              </a:ext>
            </a:extLst>
          </p:cNvPr>
          <p:cNvSpPr txBox="1">
            <a:spLocks/>
          </p:cNvSpPr>
          <p:nvPr/>
        </p:nvSpPr>
        <p:spPr>
          <a:xfrm>
            <a:off x="614277" y="1727126"/>
            <a:ext cx="7904081" cy="4389120"/>
          </a:xfrm>
          <a:prstGeom prst="rect">
            <a:avLst/>
          </a:prstGeom>
          <a:solidFill>
            <a:schemeClr val="tx1"/>
          </a:solidFill>
          <a:ln>
            <a:solidFill>
              <a:schemeClr val="bg1"/>
            </a:solidFill>
          </a:ln>
          <a:effectLst>
            <a:outerShdw blurRad="50800" dir="14400000">
              <a:srgbClr val="000000">
                <a:alpha val="40000"/>
              </a:srgbClr>
            </a:outerShdw>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Wingdings 2" charset="2"/>
              <a:buNone/>
            </a:pPr>
            <a:r>
              <a:rPr lang="en-US" sz="3600" b="1" dirty="0">
                <a:solidFill>
                  <a:srgbClr val="00C6BB"/>
                </a:solidFill>
              </a:rPr>
              <a:t>Remember, </a:t>
            </a:r>
            <a:r>
              <a:rPr lang="en-US" sz="3600" b="1" i="1" dirty="0">
                <a:solidFill>
                  <a:srgbClr val="00C6BB"/>
                </a:solidFill>
              </a:rPr>
              <a:t>Incident Logs </a:t>
            </a:r>
            <a:r>
              <a:rPr lang="en-US" sz="3600" b="1" dirty="0">
                <a:solidFill>
                  <a:srgbClr val="00C6BB"/>
                </a:solidFill>
              </a:rPr>
              <a:t>are training documents. </a:t>
            </a:r>
          </a:p>
          <a:p>
            <a:pPr marL="0" indent="0" algn="ctr">
              <a:buFont typeface="Wingdings 2" charset="2"/>
              <a:buNone/>
            </a:pPr>
            <a:r>
              <a:rPr lang="en-US" sz="3600" b="1" dirty="0">
                <a:solidFill>
                  <a:srgbClr val="00C6BB"/>
                </a:solidFill>
              </a:rPr>
              <a:t>Every </a:t>
            </a:r>
            <a:r>
              <a:rPr lang="en-US" sz="3600" b="1" i="1" dirty="0">
                <a:solidFill>
                  <a:srgbClr val="00C6BB"/>
                </a:solidFill>
              </a:rPr>
              <a:t>Incident Log </a:t>
            </a:r>
            <a:r>
              <a:rPr lang="en-US" sz="3600" b="1" dirty="0">
                <a:solidFill>
                  <a:srgbClr val="00C6BB"/>
                </a:solidFill>
              </a:rPr>
              <a:t>needs to come with evidence of training. </a:t>
            </a:r>
          </a:p>
        </p:txBody>
      </p:sp>
    </p:spTree>
    <p:extLst>
      <p:ext uri="{BB962C8B-B14F-4D97-AF65-F5344CB8AC3E}">
        <p14:creationId xmlns:p14="http://schemas.microsoft.com/office/powerpoint/2010/main" val="47535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C8EA42B-47A7-575A-6A45-AAE8D872B81C}"/>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2A3607B6-63EA-D65B-D350-2DEB046F2D54}"/>
              </a:ext>
            </a:extLst>
          </p:cNvPr>
          <p:cNvSpPr>
            <a:spLocks noGrp="1"/>
          </p:cNvSpPr>
          <p:nvPr>
            <p:ph type="title"/>
          </p:nvPr>
        </p:nvSpPr>
        <p:spPr>
          <a:xfrm>
            <a:off x="0" y="303859"/>
            <a:ext cx="8390021" cy="970450"/>
          </a:xfrm>
        </p:spPr>
        <p:txBody>
          <a:bodyPr/>
          <a:lstStyle/>
          <a:p>
            <a:pPr marL="457200"/>
            <a:r>
              <a:rPr lang="en-US" sz="4400" dirty="0"/>
              <a:t>Training and Guidance Form</a:t>
            </a:r>
          </a:p>
        </p:txBody>
      </p:sp>
      <p:pic>
        <p:nvPicPr>
          <p:cNvPr id="4" name="Picture 4" descr="Feeling Overwhelmed - A Surprising Contributor - Lead Life Well">
            <a:extLst>
              <a:ext uri="{FF2B5EF4-FFF2-40B4-BE49-F238E27FC236}">
                <a16:creationId xmlns:a16="http://schemas.microsoft.com/office/drawing/2014/main" id="{F80502E2-7174-BC65-31E2-A384D805FA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83"/>
          <a:stretch/>
        </p:blipFill>
        <p:spPr bwMode="auto">
          <a:xfrm>
            <a:off x="10130475" y="4305300"/>
            <a:ext cx="2441051" cy="20460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text, application&#10;&#10;Description automatically generated">
            <a:extLst>
              <a:ext uri="{FF2B5EF4-FFF2-40B4-BE49-F238E27FC236}">
                <a16:creationId xmlns:a16="http://schemas.microsoft.com/office/drawing/2014/main" id="{85B108F1-A265-D3C2-8A7D-804913ADB153}"/>
              </a:ext>
            </a:extLst>
          </p:cNvPr>
          <p:cNvPicPr>
            <a:picLocks/>
          </p:cNvPicPr>
          <p:nvPr/>
        </p:nvPicPr>
        <p:blipFill>
          <a:blip r:embed="rId3"/>
          <a:stretch>
            <a:fillRect/>
          </a:stretch>
        </p:blipFill>
        <p:spPr>
          <a:xfrm>
            <a:off x="550100" y="1533368"/>
            <a:ext cx="3954506" cy="4817939"/>
          </a:xfrm>
          <a:prstGeom prst="rect">
            <a:avLst/>
          </a:prstGeom>
          <a:ln w="38100" cap="sq">
            <a:solidFill>
              <a:srgbClr val="000000"/>
            </a:solidFill>
            <a:prstDash val="solid"/>
            <a:miter lim="800000"/>
          </a:ln>
          <a:effectLst/>
        </p:spPr>
      </p:pic>
      <p:sp>
        <p:nvSpPr>
          <p:cNvPr id="7" name="Content Placeholder 2">
            <a:extLst>
              <a:ext uri="{FF2B5EF4-FFF2-40B4-BE49-F238E27FC236}">
                <a16:creationId xmlns:a16="http://schemas.microsoft.com/office/drawing/2014/main" id="{982C2A9F-B9DF-6678-3BC0-F729EE366E51}"/>
              </a:ext>
            </a:extLst>
          </p:cNvPr>
          <p:cNvSpPr>
            <a:spLocks noGrp="1"/>
          </p:cNvSpPr>
          <p:nvPr>
            <p:ph idx="1"/>
          </p:nvPr>
        </p:nvSpPr>
        <p:spPr>
          <a:xfrm>
            <a:off x="5039833" y="1533368"/>
            <a:ext cx="3766726" cy="4784601"/>
          </a:xfrm>
          <a:solidFill>
            <a:srgbClr val="00C6BB"/>
          </a:solidFill>
          <a:ln>
            <a:solidFill>
              <a:schemeClr val="bg1"/>
            </a:solidFill>
          </a:ln>
        </p:spPr>
        <p:txBody>
          <a:bodyPr anchor="ctr">
            <a:noAutofit/>
          </a:bodyPr>
          <a:lstStyle/>
          <a:p>
            <a:pPr marL="0" indent="0" algn="ctr">
              <a:buNone/>
            </a:pPr>
            <a:r>
              <a:rPr lang="en-US" sz="2800" b="1" dirty="0"/>
              <a:t>Use the </a:t>
            </a:r>
            <a:r>
              <a:rPr lang="en-US" sz="2800" b="1" i="1" dirty="0"/>
              <a:t>Training and Guidance</a:t>
            </a:r>
            <a:r>
              <a:rPr lang="en-US" sz="2800" b="1" dirty="0"/>
              <a:t> form as a tool to further document which training has been provided to an employee. </a:t>
            </a:r>
          </a:p>
        </p:txBody>
      </p:sp>
    </p:spTree>
    <p:extLst>
      <p:ext uri="{BB962C8B-B14F-4D97-AF65-F5344CB8AC3E}">
        <p14:creationId xmlns:p14="http://schemas.microsoft.com/office/powerpoint/2010/main" val="3412805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raphical user interface, text, application, email, website&#10;&#10;Description automatically generated">
            <a:extLst>
              <a:ext uri="{FF2B5EF4-FFF2-40B4-BE49-F238E27FC236}">
                <a16:creationId xmlns:a16="http://schemas.microsoft.com/office/drawing/2014/main" id="{870C01D4-BA02-E832-AEE0-107991692D3E}"/>
              </a:ext>
            </a:extLst>
          </p:cNvPr>
          <p:cNvPicPr>
            <a:picLocks noChangeAspect="1"/>
          </p:cNvPicPr>
          <p:nvPr/>
        </p:nvPicPr>
        <p:blipFill rotWithShape="1">
          <a:blip r:embed="rId2"/>
          <a:srcRect l="10815" r="19185"/>
          <a:stretch/>
        </p:blipFill>
        <p:spPr>
          <a:xfrm>
            <a:off x="2152860" y="1502151"/>
            <a:ext cx="4838280" cy="3145721"/>
          </a:xfrm>
          <a:prstGeom prst="rect">
            <a:avLst/>
          </a:prstGeom>
          <a:ln w="38100" cap="sq">
            <a:solidFill>
              <a:srgbClr val="000000"/>
            </a:solidFill>
            <a:prstDash val="solid"/>
            <a:miter lim="800000"/>
          </a:ln>
          <a:effectLst/>
        </p:spPr>
      </p:pic>
      <p:sp>
        <p:nvSpPr>
          <p:cNvPr id="5" name="Rectangle 2">
            <a:extLst>
              <a:ext uri="{FF2B5EF4-FFF2-40B4-BE49-F238E27FC236}">
                <a16:creationId xmlns:a16="http://schemas.microsoft.com/office/drawing/2014/main" id="{FC8EA42B-47A7-575A-6A45-AAE8D872B81C}"/>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2A3607B6-63EA-D65B-D350-2DEB046F2D54}"/>
              </a:ext>
            </a:extLst>
          </p:cNvPr>
          <p:cNvSpPr>
            <a:spLocks noGrp="1"/>
          </p:cNvSpPr>
          <p:nvPr>
            <p:ph type="title"/>
          </p:nvPr>
        </p:nvSpPr>
        <p:spPr>
          <a:xfrm>
            <a:off x="0" y="303859"/>
            <a:ext cx="8390021" cy="970450"/>
          </a:xfrm>
        </p:spPr>
        <p:txBody>
          <a:bodyPr/>
          <a:lstStyle/>
          <a:p>
            <a:pPr marL="457200"/>
            <a:r>
              <a:rPr lang="en-US" sz="4400" dirty="0"/>
              <a:t>Training and Guidance Form</a:t>
            </a:r>
          </a:p>
        </p:txBody>
      </p:sp>
      <p:pic>
        <p:nvPicPr>
          <p:cNvPr id="4" name="Picture 4" descr="Feeling Overwhelmed - A Surprising Contributor - Lead Life Well">
            <a:extLst>
              <a:ext uri="{FF2B5EF4-FFF2-40B4-BE49-F238E27FC236}">
                <a16:creationId xmlns:a16="http://schemas.microsoft.com/office/drawing/2014/main" id="{F80502E2-7174-BC65-31E2-A384D805FA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183"/>
          <a:stretch/>
        </p:blipFill>
        <p:spPr bwMode="auto">
          <a:xfrm>
            <a:off x="10130475" y="4305300"/>
            <a:ext cx="2441051" cy="204600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982C2A9F-B9DF-6678-3BC0-F729EE366E51}"/>
              </a:ext>
            </a:extLst>
          </p:cNvPr>
          <p:cNvSpPr>
            <a:spLocks noGrp="1"/>
          </p:cNvSpPr>
          <p:nvPr>
            <p:ph idx="1"/>
          </p:nvPr>
        </p:nvSpPr>
        <p:spPr>
          <a:xfrm>
            <a:off x="498330" y="4795284"/>
            <a:ext cx="8147340" cy="1637414"/>
          </a:xfrm>
          <a:solidFill>
            <a:srgbClr val="00C6BB"/>
          </a:solidFill>
          <a:ln>
            <a:solidFill>
              <a:schemeClr val="bg1"/>
            </a:solidFill>
          </a:ln>
        </p:spPr>
        <p:txBody>
          <a:bodyPr anchor="t">
            <a:noAutofit/>
          </a:bodyPr>
          <a:lstStyle/>
          <a:p>
            <a:pPr marL="0" indent="0" algn="ctr">
              <a:buNone/>
            </a:pPr>
            <a:r>
              <a:rPr lang="en-US" sz="2800" b="1" dirty="0"/>
              <a:t>To find the Training and Guidance form:</a:t>
            </a:r>
          </a:p>
          <a:p>
            <a:pPr marL="0" indent="0" algn="ctr">
              <a:buNone/>
            </a:pPr>
            <a:r>
              <a:rPr lang="en-US" sz="2600" b="1" dirty="0"/>
              <a:t>Café LA &gt; Training and Resources &gt; </a:t>
            </a:r>
          </a:p>
          <a:p>
            <a:pPr marL="0" indent="0" algn="ctr">
              <a:buNone/>
            </a:pPr>
            <a:r>
              <a:rPr lang="en-US" sz="2600" b="1" dirty="0"/>
              <a:t>Food Services Resources</a:t>
            </a:r>
          </a:p>
        </p:txBody>
      </p:sp>
      <p:sp>
        <p:nvSpPr>
          <p:cNvPr id="8" name="Oval 7">
            <a:extLst>
              <a:ext uri="{FF2B5EF4-FFF2-40B4-BE49-F238E27FC236}">
                <a16:creationId xmlns:a16="http://schemas.microsoft.com/office/drawing/2014/main" id="{CF30585D-7314-255B-C5FA-181588587E5D}"/>
              </a:ext>
            </a:extLst>
          </p:cNvPr>
          <p:cNvSpPr/>
          <p:nvPr/>
        </p:nvSpPr>
        <p:spPr>
          <a:xfrm>
            <a:off x="2264735" y="2902687"/>
            <a:ext cx="935666" cy="244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44B99A-BEA3-101C-D7E8-2D244F3A8295}"/>
              </a:ext>
            </a:extLst>
          </p:cNvPr>
          <p:cNvSpPr/>
          <p:nvPr/>
        </p:nvSpPr>
        <p:spPr>
          <a:xfrm>
            <a:off x="5553745" y="3597354"/>
            <a:ext cx="935666" cy="244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5697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6A01907A-BF04-440F-BA0D-49BC96273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7" name="yt5s.com-Telling vs. Teaching">
            <a:hlinkClick r:id="" action="ppaction://media"/>
            <a:extLst>
              <a:ext uri="{FF2B5EF4-FFF2-40B4-BE49-F238E27FC236}">
                <a16:creationId xmlns:a16="http://schemas.microsoft.com/office/drawing/2014/main" id="{A6D64797-5BF3-10E8-7F04-0310ADEF9938}"/>
              </a:ext>
            </a:extLst>
          </p:cNvPr>
          <p:cNvPicPr>
            <a:picLocks noGrp="1" noChangeAspect="1"/>
          </p:cNvPicPr>
          <p:nvPr>
            <p:ph idx="1"/>
            <a:videoFile r:link="rId1"/>
            <p:extLst>
              <p:ext uri="{DAA4B4D4-6D71-4841-9C94-3DE7FCFB9230}">
                <p14:media xmlns:p14="http://schemas.microsoft.com/office/powerpoint/2010/main" r:embed="rId2">
                  <p14:trim st="52965" end="28379"/>
                </p14:media>
              </p:ext>
            </p:extLst>
          </p:nvPr>
        </p:nvPicPr>
        <p:blipFill>
          <a:blip r:embed="rId5"/>
          <a:stretch>
            <a:fillRect/>
          </a:stretch>
        </p:blipFill>
        <p:spPr>
          <a:xfrm>
            <a:off x="482600" y="1001713"/>
            <a:ext cx="8178799" cy="4600573"/>
          </a:xfrm>
          <a:prstGeom prst="rect">
            <a:avLst/>
          </a:prstGeom>
        </p:spPr>
      </p:pic>
    </p:spTree>
    <p:extLst>
      <p:ext uri="{BB962C8B-B14F-4D97-AF65-F5344CB8AC3E}">
        <p14:creationId xmlns:p14="http://schemas.microsoft.com/office/powerpoint/2010/main" val="338507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500"/>
                                  </p:stCondLst>
                                  <p:childTnLst>
                                    <p:cmd type="call" cmd="playFrom(0.0)">
                                      <p:cBhvr>
                                        <p:cTn id="6" dur="641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73CA7F8D-FC40-A33B-870F-D0FC4F8C9C7A}"/>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11462"/>
            <a:ext cx="9144000" cy="1229509"/>
          </a:xfrm>
        </p:spPr>
        <p:txBody>
          <a:bodyPr anchor="b">
            <a:noAutofit/>
          </a:bodyPr>
          <a:lstStyle/>
          <a:p>
            <a:pPr marL="457200"/>
            <a:r>
              <a:rPr lang="en-US" sz="4400">
                <a:solidFill>
                  <a:schemeClr val="tx1"/>
                </a:solidFill>
              </a:rPr>
              <a:t>Employee Motivation Study</a:t>
            </a:r>
          </a:p>
        </p:txBody>
      </p:sp>
      <p:pic>
        <p:nvPicPr>
          <p:cNvPr id="7" name="Content Placeholder 6" descr="Chart, pie chart&#10;&#10;Description automatically generated">
            <a:extLst>
              <a:ext uri="{FF2B5EF4-FFF2-40B4-BE49-F238E27FC236}">
                <a16:creationId xmlns:a16="http://schemas.microsoft.com/office/drawing/2014/main" id="{501933C5-A895-CE63-1700-ADAE135A0015}"/>
              </a:ext>
            </a:extLst>
          </p:cNvPr>
          <p:cNvPicPr>
            <a:picLocks noGrp="1" noChangeAspect="1"/>
          </p:cNvPicPr>
          <p:nvPr>
            <p:ph idx="1"/>
          </p:nvPr>
        </p:nvPicPr>
        <p:blipFill rotWithShape="1">
          <a:blip r:embed="rId3"/>
          <a:srcRect l="9710" r="5455"/>
          <a:stretch/>
        </p:blipFill>
        <p:spPr>
          <a:xfrm>
            <a:off x="5067825" y="1780479"/>
            <a:ext cx="3656549" cy="3601841"/>
          </a:xfrm>
          <a:prstGeom prst="rect">
            <a:avLst/>
          </a:prstGeom>
          <a:ln w="38100" cap="sq">
            <a:solidFill>
              <a:srgbClr val="000000"/>
            </a:solidFill>
            <a:prstDash val="solid"/>
            <a:miter lim="800000"/>
          </a:ln>
          <a:effectLst/>
        </p:spPr>
      </p:pic>
      <p:sp>
        <p:nvSpPr>
          <p:cNvPr id="3" name="TextBox 2">
            <a:extLst>
              <a:ext uri="{FF2B5EF4-FFF2-40B4-BE49-F238E27FC236}">
                <a16:creationId xmlns:a16="http://schemas.microsoft.com/office/drawing/2014/main" id="{D405442D-8BD4-4D76-0F6A-A84758D583BB}"/>
              </a:ext>
            </a:extLst>
          </p:cNvPr>
          <p:cNvSpPr txBox="1"/>
          <p:nvPr/>
        </p:nvSpPr>
        <p:spPr>
          <a:xfrm>
            <a:off x="419626" y="2124770"/>
            <a:ext cx="4304774" cy="2677656"/>
          </a:xfrm>
          <a:prstGeom prst="rect">
            <a:avLst/>
          </a:prstGeom>
          <a:solidFill>
            <a:srgbClr val="00C6BB"/>
          </a:solidFill>
          <a:ln>
            <a:solidFill>
              <a:schemeClr val="bg1"/>
            </a:solidFill>
          </a:ln>
        </p:spPr>
        <p:txBody>
          <a:bodyPr wrap="square" rtlCol="0">
            <a:spAutoFit/>
          </a:bodyPr>
          <a:lstStyle/>
          <a:p>
            <a:r>
              <a:rPr lang="en-US" sz="2800" b="1"/>
              <a:t>This study shows that affirmation, feedback and reward are most effective for motivating employees to do their best work. </a:t>
            </a:r>
          </a:p>
        </p:txBody>
      </p:sp>
    </p:spTree>
    <p:extLst>
      <p:ext uri="{BB962C8B-B14F-4D97-AF65-F5344CB8AC3E}">
        <p14:creationId xmlns:p14="http://schemas.microsoft.com/office/powerpoint/2010/main" val="2886710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CE6F2"/>
        </a:solidFill>
        <a:effectLst/>
      </p:bgPr>
    </p:bg>
    <p:spTree>
      <p:nvGrpSpPr>
        <p:cNvPr id="1" name=""/>
        <p:cNvGrpSpPr/>
        <p:nvPr/>
      </p:nvGrpSpPr>
      <p:grpSpPr>
        <a:xfrm>
          <a:off x="0" y="0"/>
          <a:ext cx="0" cy="0"/>
          <a:chOff x="0" y="0"/>
          <a:chExt cx="0" cy="0"/>
        </a:xfrm>
      </p:grpSpPr>
      <p:pic>
        <p:nvPicPr>
          <p:cNvPr id="6" name="Picture 5" descr="Light from open door">
            <a:extLst>
              <a:ext uri="{FF2B5EF4-FFF2-40B4-BE49-F238E27FC236}">
                <a16:creationId xmlns:a16="http://schemas.microsoft.com/office/drawing/2014/main" id="{AB5723C1-4482-39A6-604E-BC4E303C6B15}"/>
              </a:ext>
            </a:extLst>
          </p:cNvPr>
          <p:cNvPicPr>
            <a:picLocks noChangeAspect="1"/>
          </p:cNvPicPr>
          <p:nvPr/>
        </p:nvPicPr>
        <p:blipFill rotWithShape="1">
          <a:blip r:embed="rId2">
            <a:duotone>
              <a:schemeClr val="accent1">
                <a:shade val="45000"/>
                <a:satMod val="135000"/>
              </a:schemeClr>
              <a:prstClr val="white"/>
            </a:duotone>
          </a:blip>
          <a:srcRect l="48727" r="11950" b="-1"/>
          <a:stretch/>
        </p:blipFill>
        <p:spPr>
          <a:xfrm>
            <a:off x="4581525" y="-1"/>
            <a:ext cx="4570837" cy="6858001"/>
          </a:xfrm>
          <a:prstGeom prst="rect">
            <a:avLst/>
          </a:prstGeom>
        </p:spPr>
      </p:pic>
      <p:sp>
        <p:nvSpPr>
          <p:cNvPr id="10"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95A7720-861F-0DD9-8F03-C119DAE623E8}"/>
              </a:ext>
            </a:extLst>
          </p:cNvPr>
          <p:cNvSpPr>
            <a:spLocks noGrp="1"/>
          </p:cNvSpPr>
          <p:nvPr>
            <p:ph type="title"/>
          </p:nvPr>
        </p:nvSpPr>
        <p:spPr>
          <a:xfrm>
            <a:off x="607500" y="447188"/>
            <a:ext cx="3802575" cy="1559412"/>
          </a:xfrm>
        </p:spPr>
        <p:txBody>
          <a:bodyPr>
            <a:normAutofit/>
          </a:bodyPr>
          <a:lstStyle/>
          <a:p>
            <a:r>
              <a:rPr lang="en-US"/>
              <a:t>Breakout Room</a:t>
            </a:r>
          </a:p>
        </p:txBody>
      </p:sp>
      <p:sp>
        <p:nvSpPr>
          <p:cNvPr id="3" name="Content Placeholder 2">
            <a:extLst>
              <a:ext uri="{FF2B5EF4-FFF2-40B4-BE49-F238E27FC236}">
                <a16:creationId xmlns:a16="http://schemas.microsoft.com/office/drawing/2014/main" id="{A8C34E77-8EB0-8572-D435-BF630C3825ED}"/>
              </a:ext>
            </a:extLst>
          </p:cNvPr>
          <p:cNvSpPr>
            <a:spLocks noGrp="1"/>
          </p:cNvSpPr>
          <p:nvPr>
            <p:ph idx="1"/>
          </p:nvPr>
        </p:nvSpPr>
        <p:spPr>
          <a:xfrm>
            <a:off x="614034" y="2413000"/>
            <a:ext cx="3791942" cy="3632200"/>
          </a:xfrm>
        </p:spPr>
        <p:txBody>
          <a:bodyPr>
            <a:normAutofit/>
          </a:bodyPr>
          <a:lstStyle/>
          <a:p>
            <a:pPr marL="0" indent="0">
              <a:buNone/>
            </a:pPr>
            <a:r>
              <a:rPr lang="en-US" sz="2800" b="1" dirty="0"/>
              <a:t>Use the following example to create an </a:t>
            </a:r>
            <a:r>
              <a:rPr lang="en-US" sz="2800" b="1" i="1" dirty="0"/>
              <a:t>Incident Log </a:t>
            </a:r>
            <a:r>
              <a:rPr lang="en-US" sz="2800" b="1" dirty="0"/>
              <a:t>and </a:t>
            </a:r>
            <a:r>
              <a:rPr lang="en-US" sz="2800" b="1" i="1" dirty="0"/>
              <a:t>Witness Statement</a:t>
            </a:r>
            <a:r>
              <a:rPr lang="en-US" sz="2800" b="1" dirty="0"/>
              <a:t>. Remember to use the 4Ws and How to create a detailed report. </a:t>
            </a:r>
          </a:p>
        </p:txBody>
      </p:sp>
    </p:spTree>
    <p:extLst>
      <p:ext uri="{BB962C8B-B14F-4D97-AF65-F5344CB8AC3E}">
        <p14:creationId xmlns:p14="http://schemas.microsoft.com/office/powerpoint/2010/main" val="28863110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D43F4FE-DA25-97DB-AF37-D354DE8B5B1C}"/>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6" name="Rectangle 5"/>
          <p:cNvSpPr/>
          <p:nvPr/>
        </p:nvSpPr>
        <p:spPr>
          <a:xfrm>
            <a:off x="1060703" y="1793344"/>
            <a:ext cx="7105398" cy="1815882"/>
          </a:xfrm>
          <a:prstGeom prst="rect">
            <a:avLst/>
          </a:prstGeom>
          <a:solidFill>
            <a:srgbClr val="00C6BB"/>
          </a:solidFill>
          <a:ln>
            <a:solidFill>
              <a:schemeClr val="bg1"/>
            </a:solidFill>
          </a:ln>
        </p:spPr>
        <p:txBody>
          <a:bodyPr wrap="square">
            <a:spAutoFit/>
          </a:bodyPr>
          <a:lstStyle/>
          <a:p>
            <a:pPr algn="ctr">
              <a:spcAft>
                <a:spcPts val="1000"/>
              </a:spcAft>
            </a:pPr>
            <a:r>
              <a:rPr lang="en-US" sz="2800" b="1" dirty="0"/>
              <a:t>On October 15,2021 you are sitting in your office when you hear a commotion in the area where the workers are preparing BIC bags. </a:t>
            </a:r>
            <a:endParaRPr lang="en-US" sz="2600" b="1" dirty="0"/>
          </a:p>
        </p:txBody>
      </p:sp>
      <p:sp>
        <p:nvSpPr>
          <p:cNvPr id="2" name="Title 1"/>
          <p:cNvSpPr>
            <a:spLocks noGrp="1"/>
          </p:cNvSpPr>
          <p:nvPr>
            <p:ph type="title"/>
          </p:nvPr>
        </p:nvSpPr>
        <p:spPr>
          <a:xfrm>
            <a:off x="0" y="270521"/>
            <a:ext cx="7524003" cy="970450"/>
          </a:xfrm>
        </p:spPr>
        <p:txBody>
          <a:bodyPr/>
          <a:lstStyle/>
          <a:p>
            <a:pPr marL="457200"/>
            <a:r>
              <a:rPr lang="en-US" sz="4400"/>
              <a:t>Activity 5</a:t>
            </a:r>
          </a:p>
        </p:txBody>
      </p:sp>
      <p:sp>
        <p:nvSpPr>
          <p:cNvPr id="3" name="Rectangle 2"/>
          <p:cNvSpPr/>
          <p:nvPr/>
        </p:nvSpPr>
        <p:spPr>
          <a:xfrm>
            <a:off x="923925" y="1143001"/>
            <a:ext cx="7467600" cy="369332"/>
          </a:xfrm>
          <a:prstGeom prst="rect">
            <a:avLst/>
          </a:prstGeom>
        </p:spPr>
        <p:txBody>
          <a:bodyPr wrap="square">
            <a:spAutoFit/>
          </a:bodyPr>
          <a:lstStyle/>
          <a:p>
            <a:pPr marL="285750" indent="-285750">
              <a:buFont typeface="Wingdings" panose="05000000000000000000" pitchFamily="2" charset="2"/>
              <a:buChar char="Ø"/>
            </a:pPr>
            <a:endParaRPr lang="en-US">
              <a:solidFill>
                <a:srgbClr val="000000"/>
              </a:solidFill>
            </a:endParaRPr>
          </a:p>
        </p:txBody>
      </p:sp>
      <p:sp>
        <p:nvSpPr>
          <p:cNvPr id="9" name="Rectangle 8">
            <a:extLst>
              <a:ext uri="{FF2B5EF4-FFF2-40B4-BE49-F238E27FC236}">
                <a16:creationId xmlns:a16="http://schemas.microsoft.com/office/drawing/2014/main" id="{64CFA1D3-68F8-1933-D33D-A1297E862705}"/>
              </a:ext>
            </a:extLst>
          </p:cNvPr>
          <p:cNvSpPr/>
          <p:nvPr/>
        </p:nvSpPr>
        <p:spPr>
          <a:xfrm>
            <a:off x="1060703" y="4161599"/>
            <a:ext cx="7105398" cy="1815882"/>
          </a:xfrm>
          <a:prstGeom prst="rect">
            <a:avLst/>
          </a:prstGeom>
          <a:solidFill>
            <a:schemeClr val="tx1"/>
          </a:solidFill>
          <a:ln>
            <a:solidFill>
              <a:schemeClr val="bg1"/>
            </a:solidFill>
          </a:ln>
        </p:spPr>
        <p:txBody>
          <a:bodyPr wrap="square">
            <a:spAutoFit/>
          </a:bodyPr>
          <a:lstStyle/>
          <a:p>
            <a:pPr algn="ctr">
              <a:spcAft>
                <a:spcPts val="1000"/>
              </a:spcAft>
            </a:pPr>
            <a:r>
              <a:rPr lang="en-US" sz="2800" b="1" dirty="0">
                <a:solidFill>
                  <a:schemeClr val="accent1"/>
                </a:solidFill>
              </a:rPr>
              <a:t>You go to the POS area and notice Janet Dough, Celia Marks and Ashley Lincoln standing around tensely. None of the workers are speaking. </a:t>
            </a:r>
            <a:endParaRPr lang="en-US" sz="2600" b="1" dirty="0">
              <a:solidFill>
                <a:schemeClr val="accent1"/>
              </a:solidFill>
            </a:endParaRPr>
          </a:p>
        </p:txBody>
      </p:sp>
    </p:spTree>
    <p:extLst>
      <p:ext uri="{BB962C8B-B14F-4D97-AF65-F5344CB8AC3E}">
        <p14:creationId xmlns:p14="http://schemas.microsoft.com/office/powerpoint/2010/main" val="25260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D43F4FE-DA25-97DB-AF37-D354DE8B5B1C}"/>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270521"/>
            <a:ext cx="7524003" cy="970450"/>
          </a:xfrm>
        </p:spPr>
        <p:txBody>
          <a:bodyPr/>
          <a:lstStyle/>
          <a:p>
            <a:pPr marL="457200"/>
            <a:r>
              <a:rPr lang="en-US" sz="4400"/>
              <a:t>Activity 5</a:t>
            </a:r>
          </a:p>
        </p:txBody>
      </p:sp>
      <p:sp>
        <p:nvSpPr>
          <p:cNvPr id="3" name="Rectangle 2"/>
          <p:cNvSpPr/>
          <p:nvPr/>
        </p:nvSpPr>
        <p:spPr>
          <a:xfrm>
            <a:off x="923925" y="1143001"/>
            <a:ext cx="7467600" cy="369332"/>
          </a:xfrm>
          <a:prstGeom prst="rect">
            <a:avLst/>
          </a:prstGeom>
        </p:spPr>
        <p:txBody>
          <a:bodyPr wrap="square">
            <a:spAutoFit/>
          </a:bodyPr>
          <a:lstStyle/>
          <a:p>
            <a:pPr marL="285750" indent="-285750">
              <a:buFont typeface="Wingdings" panose="05000000000000000000" pitchFamily="2" charset="2"/>
              <a:buChar char="Ø"/>
            </a:pPr>
            <a:endParaRPr lang="en-US">
              <a:solidFill>
                <a:srgbClr val="000000"/>
              </a:solidFill>
            </a:endParaRPr>
          </a:p>
        </p:txBody>
      </p:sp>
      <p:sp>
        <p:nvSpPr>
          <p:cNvPr id="8" name="Rectangle 7">
            <a:extLst>
              <a:ext uri="{FF2B5EF4-FFF2-40B4-BE49-F238E27FC236}">
                <a16:creationId xmlns:a16="http://schemas.microsoft.com/office/drawing/2014/main" id="{0C84C798-73CA-4EFF-C8FD-26D737580772}"/>
              </a:ext>
            </a:extLst>
          </p:cNvPr>
          <p:cNvSpPr/>
          <p:nvPr/>
        </p:nvSpPr>
        <p:spPr>
          <a:xfrm>
            <a:off x="613028" y="1895456"/>
            <a:ext cx="8089393" cy="954107"/>
          </a:xfrm>
          <a:prstGeom prst="rect">
            <a:avLst/>
          </a:prstGeom>
          <a:solidFill>
            <a:srgbClr val="00C6BB"/>
          </a:solidFill>
          <a:ln>
            <a:solidFill>
              <a:schemeClr val="bg1"/>
            </a:solidFill>
          </a:ln>
        </p:spPr>
        <p:txBody>
          <a:bodyPr wrap="square">
            <a:spAutoFit/>
          </a:bodyPr>
          <a:lstStyle/>
          <a:p>
            <a:pPr algn="ctr">
              <a:spcAft>
                <a:spcPts val="1000"/>
              </a:spcAft>
            </a:pPr>
            <a:r>
              <a:rPr lang="en-US" sz="2800" b="1" dirty="0"/>
              <a:t>You ask them what happened, and Celia says, "Janet called me stupid.”</a:t>
            </a:r>
            <a:endParaRPr lang="en-US" sz="2600" b="1" dirty="0"/>
          </a:p>
        </p:txBody>
      </p:sp>
      <p:sp>
        <p:nvSpPr>
          <p:cNvPr id="10" name="Rectangle 9">
            <a:extLst>
              <a:ext uri="{FF2B5EF4-FFF2-40B4-BE49-F238E27FC236}">
                <a16:creationId xmlns:a16="http://schemas.microsoft.com/office/drawing/2014/main" id="{A4A8C422-76D7-99D9-86BA-D9F27BC7DC58}"/>
              </a:ext>
            </a:extLst>
          </p:cNvPr>
          <p:cNvSpPr/>
          <p:nvPr/>
        </p:nvSpPr>
        <p:spPr>
          <a:xfrm>
            <a:off x="613027" y="3315940"/>
            <a:ext cx="8089393" cy="1384995"/>
          </a:xfrm>
          <a:prstGeom prst="rect">
            <a:avLst/>
          </a:prstGeom>
          <a:solidFill>
            <a:schemeClr val="tx1"/>
          </a:solidFill>
          <a:ln>
            <a:solidFill>
              <a:schemeClr val="bg1"/>
            </a:solidFill>
          </a:ln>
        </p:spPr>
        <p:txBody>
          <a:bodyPr wrap="square">
            <a:spAutoFit/>
          </a:bodyPr>
          <a:lstStyle/>
          <a:p>
            <a:pPr algn="ctr">
              <a:spcAft>
                <a:spcPts val="1000"/>
              </a:spcAft>
            </a:pPr>
            <a:r>
              <a:rPr lang="en-US" sz="2800" b="1">
                <a:solidFill>
                  <a:schemeClr val="accent1"/>
                </a:solidFill>
              </a:rPr>
              <a:t>Janet replied, “Celia needs to work more independently. She’s constantly asking me the same thing repeatedly.” </a:t>
            </a:r>
            <a:endParaRPr lang="en-US" sz="2600" b="1">
              <a:solidFill>
                <a:schemeClr val="accent1"/>
              </a:solidFill>
            </a:endParaRPr>
          </a:p>
        </p:txBody>
      </p:sp>
      <p:pic>
        <p:nvPicPr>
          <p:cNvPr id="1028" name="Picture 4" descr="Excuse Me GIFs | Tenor">
            <a:extLst>
              <a:ext uri="{FF2B5EF4-FFF2-40B4-BE49-F238E27FC236}">
                <a16:creationId xmlns:a16="http://schemas.microsoft.com/office/drawing/2014/main" id="{4DA9C638-674E-FF4F-0911-30BC2EE45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3094250"/>
            <a:ext cx="2101850" cy="316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49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xit" presetSubtype="0" fill="hold" nodeType="withEffect">
                                  <p:stCondLst>
                                    <p:cond delay="3000"/>
                                  </p:stCondLst>
                                  <p:childTnLst>
                                    <p:set>
                                      <p:cBhvr>
                                        <p:cTn id="8" dur="1" fill="hold">
                                          <p:stCondLst>
                                            <p:cond delay="0"/>
                                          </p:stCondLst>
                                        </p:cTn>
                                        <p:tgtEl>
                                          <p:spTgt spid="1028"/>
                                        </p:tgtEl>
                                        <p:attrNameLst>
                                          <p:attrName>style.visibility</p:attrName>
                                        </p:attrNameLst>
                                      </p:cBhvr>
                                      <p:to>
                                        <p:strVal val="hidden"/>
                                      </p:to>
                                    </p:set>
                                  </p:childTnLst>
                                </p:cTn>
                              </p:par>
                              <p:par>
                                <p:cTn id="9" presetID="1" presetClass="entr" presetSubtype="0" fill="hold" grpId="0" nodeType="withEffect">
                                  <p:stCondLst>
                                    <p:cond delay="300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D43F4FE-DA25-97DB-AF37-D354DE8B5B1C}"/>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270521"/>
            <a:ext cx="7524003" cy="970450"/>
          </a:xfrm>
        </p:spPr>
        <p:txBody>
          <a:bodyPr/>
          <a:lstStyle/>
          <a:p>
            <a:pPr marL="457200"/>
            <a:r>
              <a:rPr lang="en-US" sz="4400" dirty="0"/>
              <a:t>Activity 5</a:t>
            </a:r>
          </a:p>
        </p:txBody>
      </p:sp>
      <p:sp>
        <p:nvSpPr>
          <p:cNvPr id="3" name="Rectangle 2"/>
          <p:cNvSpPr/>
          <p:nvPr/>
        </p:nvSpPr>
        <p:spPr>
          <a:xfrm>
            <a:off x="923925" y="1143001"/>
            <a:ext cx="7467600" cy="369332"/>
          </a:xfrm>
          <a:prstGeom prst="rect">
            <a:avLst/>
          </a:prstGeom>
        </p:spPr>
        <p:txBody>
          <a:bodyPr wrap="square">
            <a:spAutoFit/>
          </a:bodyPr>
          <a:lstStyle/>
          <a:p>
            <a:pPr marL="285750" indent="-285750">
              <a:buFont typeface="Wingdings" panose="05000000000000000000" pitchFamily="2" charset="2"/>
              <a:buChar char="Ø"/>
            </a:pPr>
            <a:endParaRPr lang="en-US">
              <a:solidFill>
                <a:srgbClr val="000000"/>
              </a:solidFill>
            </a:endParaRPr>
          </a:p>
        </p:txBody>
      </p:sp>
      <p:sp>
        <p:nvSpPr>
          <p:cNvPr id="9" name="Rectangle 8">
            <a:extLst>
              <a:ext uri="{FF2B5EF4-FFF2-40B4-BE49-F238E27FC236}">
                <a16:creationId xmlns:a16="http://schemas.microsoft.com/office/drawing/2014/main" id="{64CFA1D3-68F8-1933-D33D-A1297E862705}"/>
              </a:ext>
            </a:extLst>
          </p:cNvPr>
          <p:cNvSpPr/>
          <p:nvPr/>
        </p:nvSpPr>
        <p:spPr>
          <a:xfrm>
            <a:off x="613028" y="1656455"/>
            <a:ext cx="8089393" cy="2246769"/>
          </a:xfrm>
          <a:prstGeom prst="rect">
            <a:avLst/>
          </a:prstGeom>
          <a:solidFill>
            <a:schemeClr val="accent1"/>
          </a:solidFill>
          <a:ln>
            <a:solidFill>
              <a:schemeClr val="bg1"/>
            </a:solidFill>
          </a:ln>
        </p:spPr>
        <p:txBody>
          <a:bodyPr wrap="square">
            <a:spAutoFit/>
          </a:bodyPr>
          <a:lstStyle/>
          <a:p>
            <a:pPr algn="ctr">
              <a:spcAft>
                <a:spcPts val="1000"/>
              </a:spcAft>
            </a:pPr>
            <a:r>
              <a:rPr lang="en-US" sz="2800" b="1" dirty="0"/>
              <a:t>You call Ashley into your office, and she tells you, “I heard Janet call Celia stupid after Celia asked Janet if she counted the apples. This was Celia’s 2nd time asking Janet if she counted the apples.” </a:t>
            </a:r>
            <a:endParaRPr lang="en-US" sz="2600" b="1" dirty="0"/>
          </a:p>
        </p:txBody>
      </p:sp>
      <p:sp>
        <p:nvSpPr>
          <p:cNvPr id="10" name="Rectangle 9">
            <a:extLst>
              <a:ext uri="{FF2B5EF4-FFF2-40B4-BE49-F238E27FC236}">
                <a16:creationId xmlns:a16="http://schemas.microsoft.com/office/drawing/2014/main" id="{3843AADF-0DEF-1395-F58C-CF2C458BC4D5}"/>
              </a:ext>
            </a:extLst>
          </p:cNvPr>
          <p:cNvSpPr/>
          <p:nvPr/>
        </p:nvSpPr>
        <p:spPr>
          <a:xfrm>
            <a:off x="613028" y="4318708"/>
            <a:ext cx="8089394" cy="1384995"/>
          </a:xfrm>
          <a:prstGeom prst="rect">
            <a:avLst/>
          </a:prstGeom>
          <a:solidFill>
            <a:schemeClr val="tx1"/>
          </a:solidFill>
          <a:ln>
            <a:solidFill>
              <a:schemeClr val="bg1"/>
            </a:solidFill>
          </a:ln>
        </p:spPr>
        <p:txBody>
          <a:bodyPr wrap="square">
            <a:spAutoFit/>
          </a:bodyPr>
          <a:lstStyle/>
          <a:p>
            <a:pPr algn="ctr">
              <a:spcAft>
                <a:spcPts val="1000"/>
              </a:spcAft>
            </a:pPr>
            <a:r>
              <a:rPr lang="en-US" sz="2800" b="1" dirty="0">
                <a:solidFill>
                  <a:schemeClr val="accent1"/>
                </a:solidFill>
              </a:rPr>
              <a:t>You decide to write Janet an </a:t>
            </a:r>
            <a:r>
              <a:rPr lang="en-US" sz="2800" b="1" i="1" dirty="0">
                <a:solidFill>
                  <a:schemeClr val="accent1"/>
                </a:solidFill>
              </a:rPr>
              <a:t>Incident Log</a:t>
            </a:r>
            <a:r>
              <a:rPr lang="en-US" sz="2800" b="1" dirty="0">
                <a:solidFill>
                  <a:schemeClr val="accent1"/>
                </a:solidFill>
              </a:rPr>
              <a:t>. When you present the Incident Log to her, she refuses to sign. </a:t>
            </a:r>
            <a:endParaRPr lang="en-US" sz="2600" b="1" dirty="0">
              <a:solidFill>
                <a:schemeClr val="accent1"/>
              </a:solidFill>
            </a:endParaRPr>
          </a:p>
        </p:txBody>
      </p:sp>
    </p:spTree>
    <p:extLst>
      <p:ext uri="{BB962C8B-B14F-4D97-AF65-F5344CB8AC3E}">
        <p14:creationId xmlns:p14="http://schemas.microsoft.com/office/powerpoint/2010/main" val="327380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DCE6F2"/>
        </a:solidFill>
        <a:effectLst/>
      </p:bgPr>
    </p:bg>
    <p:spTree>
      <p:nvGrpSpPr>
        <p:cNvPr id="1" name=""/>
        <p:cNvGrpSpPr/>
        <p:nvPr/>
      </p:nvGrpSpPr>
      <p:grpSpPr>
        <a:xfrm>
          <a:off x="0" y="0"/>
          <a:ext cx="0" cy="0"/>
          <a:chOff x="0" y="0"/>
          <a:chExt cx="0" cy="0"/>
        </a:xfrm>
      </p:grpSpPr>
      <p:pic>
        <p:nvPicPr>
          <p:cNvPr id="6" name="Picture 5" descr="Light from open door">
            <a:extLst>
              <a:ext uri="{FF2B5EF4-FFF2-40B4-BE49-F238E27FC236}">
                <a16:creationId xmlns:a16="http://schemas.microsoft.com/office/drawing/2014/main" id="{AB5723C1-4482-39A6-604E-BC4E303C6B15}"/>
              </a:ext>
            </a:extLst>
          </p:cNvPr>
          <p:cNvPicPr>
            <a:picLocks noChangeAspect="1"/>
          </p:cNvPicPr>
          <p:nvPr/>
        </p:nvPicPr>
        <p:blipFill rotWithShape="1">
          <a:blip r:embed="rId3">
            <a:duotone>
              <a:schemeClr val="accent1">
                <a:shade val="45000"/>
                <a:satMod val="135000"/>
              </a:schemeClr>
              <a:prstClr val="white"/>
            </a:duotone>
          </a:blip>
          <a:srcRect l="48727" r="11950" b="-1"/>
          <a:stretch/>
        </p:blipFill>
        <p:spPr>
          <a:xfrm>
            <a:off x="4581525" y="-1"/>
            <a:ext cx="4570837" cy="6858001"/>
          </a:xfrm>
          <a:prstGeom prst="rect">
            <a:avLst/>
          </a:prstGeom>
        </p:spPr>
      </p:pic>
      <p:sp>
        <p:nvSpPr>
          <p:cNvPr id="10"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95A7720-861F-0DD9-8F03-C119DAE623E8}"/>
              </a:ext>
            </a:extLst>
          </p:cNvPr>
          <p:cNvSpPr>
            <a:spLocks noGrp="1"/>
          </p:cNvSpPr>
          <p:nvPr>
            <p:ph type="title"/>
          </p:nvPr>
        </p:nvSpPr>
        <p:spPr>
          <a:xfrm>
            <a:off x="139700" y="447188"/>
            <a:ext cx="4270375" cy="1559412"/>
          </a:xfrm>
        </p:spPr>
        <p:txBody>
          <a:bodyPr>
            <a:normAutofit/>
          </a:bodyPr>
          <a:lstStyle/>
          <a:p>
            <a:r>
              <a:rPr lang="en-US"/>
              <a:t>Breakout Room</a:t>
            </a:r>
          </a:p>
        </p:txBody>
      </p:sp>
      <p:sp>
        <p:nvSpPr>
          <p:cNvPr id="7" name="Content Placeholder 6">
            <a:extLst>
              <a:ext uri="{FF2B5EF4-FFF2-40B4-BE49-F238E27FC236}">
                <a16:creationId xmlns:a16="http://schemas.microsoft.com/office/drawing/2014/main" id="{7CB02E43-A12D-2D53-3BD7-D1F317BC62D5}"/>
              </a:ext>
            </a:extLst>
          </p:cNvPr>
          <p:cNvSpPr>
            <a:spLocks noGrp="1"/>
          </p:cNvSpPr>
          <p:nvPr>
            <p:ph idx="1"/>
          </p:nvPr>
        </p:nvSpPr>
        <p:spPr>
          <a:xfrm>
            <a:off x="1236952" y="2146085"/>
            <a:ext cx="2492003" cy="2146513"/>
          </a:xfrm>
        </p:spPr>
        <p:txBody>
          <a:bodyPr>
            <a:noAutofit/>
          </a:bodyPr>
          <a:lstStyle/>
          <a:p>
            <a:pPr marL="0" indent="0" algn="ctr">
              <a:buNone/>
            </a:pPr>
            <a:r>
              <a:rPr lang="en-US" sz="4800" b="1"/>
              <a:t>5 Minutes</a:t>
            </a:r>
          </a:p>
        </p:txBody>
      </p:sp>
      <p:pic>
        <p:nvPicPr>
          <p:cNvPr id="8" name="Online Media 7" title="5 Minute Timer">
            <a:hlinkClick r:id="" action="ppaction://media"/>
            <a:extLst>
              <a:ext uri="{FF2B5EF4-FFF2-40B4-BE49-F238E27FC236}">
                <a16:creationId xmlns:a16="http://schemas.microsoft.com/office/drawing/2014/main" id="{A74E5884-D849-E141-BFF7-2700C1298BB3}"/>
              </a:ext>
            </a:extLst>
          </p:cNvPr>
          <p:cNvPicPr>
            <a:picLocks noRot="1" noChangeAspect="1"/>
          </p:cNvPicPr>
          <p:nvPr>
            <a:videoFile r:link="rId1"/>
          </p:nvPr>
        </p:nvPicPr>
        <p:blipFill>
          <a:blip r:embed="rId4"/>
          <a:stretch>
            <a:fillRect/>
          </a:stretch>
        </p:blipFill>
        <p:spPr>
          <a:xfrm>
            <a:off x="607500" y="4424721"/>
            <a:ext cx="3614248" cy="2042050"/>
          </a:xfrm>
          <a:prstGeom prst="rect">
            <a:avLst/>
          </a:prstGeom>
        </p:spPr>
      </p:pic>
    </p:spTree>
    <p:extLst>
      <p:ext uri="{BB962C8B-B14F-4D97-AF65-F5344CB8AC3E}">
        <p14:creationId xmlns:p14="http://schemas.microsoft.com/office/powerpoint/2010/main" val="178848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377878F-80ED-761C-16E1-5B49DBC3679E}"/>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pic>
        <p:nvPicPr>
          <p:cNvPr id="8" name="Content Placeholder 7" descr="Graphical user interface, application, table&#10;&#10;Description automatically generated">
            <a:extLst>
              <a:ext uri="{FF2B5EF4-FFF2-40B4-BE49-F238E27FC236}">
                <a16:creationId xmlns:a16="http://schemas.microsoft.com/office/drawing/2014/main" id="{D6429351-A025-78B7-D5ED-5ACF7791F1AB}"/>
              </a:ext>
            </a:extLst>
          </p:cNvPr>
          <p:cNvPicPr>
            <a:picLocks noGrp="1" noChangeAspect="1"/>
          </p:cNvPicPr>
          <p:nvPr>
            <p:ph idx="1"/>
          </p:nvPr>
        </p:nvPicPr>
        <p:blipFill rotWithShape="1">
          <a:blip r:embed="rId3"/>
          <a:srcRect b="48628"/>
          <a:stretch/>
        </p:blipFill>
        <p:spPr>
          <a:xfrm>
            <a:off x="596900" y="1376231"/>
            <a:ext cx="7873332" cy="5189799"/>
          </a:xfrm>
        </p:spPr>
      </p:pic>
      <p:sp>
        <p:nvSpPr>
          <p:cNvPr id="5" name="Title 4">
            <a:extLst>
              <a:ext uri="{FF2B5EF4-FFF2-40B4-BE49-F238E27FC236}">
                <a16:creationId xmlns:a16="http://schemas.microsoft.com/office/drawing/2014/main" id="{41879DAD-CA6D-D020-3711-28362CCECA9C}"/>
              </a:ext>
            </a:extLst>
          </p:cNvPr>
          <p:cNvSpPr>
            <a:spLocks noGrp="1"/>
          </p:cNvSpPr>
          <p:nvPr>
            <p:ph type="title"/>
          </p:nvPr>
        </p:nvSpPr>
        <p:spPr>
          <a:xfrm>
            <a:off x="0" y="338152"/>
            <a:ext cx="7524003" cy="970450"/>
          </a:xfrm>
        </p:spPr>
        <p:txBody>
          <a:bodyPr/>
          <a:lstStyle/>
          <a:p>
            <a:pPr marL="457200"/>
            <a:r>
              <a:rPr lang="en-US" sz="4400"/>
              <a:t>Activity 5: Incident Log</a:t>
            </a:r>
          </a:p>
        </p:txBody>
      </p:sp>
    </p:spTree>
    <p:extLst>
      <p:ext uri="{BB962C8B-B14F-4D97-AF65-F5344CB8AC3E}">
        <p14:creationId xmlns:p14="http://schemas.microsoft.com/office/powerpoint/2010/main" val="24990054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br>
            <a:endParaRPr lang="en-US"/>
          </a:p>
        </p:txBody>
      </p:sp>
      <p:pic>
        <p:nvPicPr>
          <p:cNvPr id="3" name="Picture 2">
            <a:extLst>
              <a:ext uri="{FF2B5EF4-FFF2-40B4-BE49-F238E27FC236}">
                <a16:creationId xmlns:a16="http://schemas.microsoft.com/office/drawing/2014/main" id="{C0C78D16-3F0F-4069-A2C8-E729A9039428}"/>
              </a:ext>
            </a:extLst>
          </p:cNvPr>
          <p:cNvPicPr>
            <a:picLocks noChangeAspect="1"/>
          </p:cNvPicPr>
          <p:nvPr/>
        </p:nvPicPr>
        <p:blipFill rotWithShape="1">
          <a:blip r:embed="rId3"/>
          <a:srcRect t="49993"/>
          <a:stretch/>
        </p:blipFill>
        <p:spPr>
          <a:xfrm>
            <a:off x="399969" y="447188"/>
            <a:ext cx="8344062" cy="5353969"/>
          </a:xfrm>
          <a:prstGeom prst="rect">
            <a:avLst/>
          </a:prstGeom>
        </p:spPr>
      </p:pic>
    </p:spTree>
    <p:extLst>
      <p:ext uri="{BB962C8B-B14F-4D97-AF65-F5344CB8AC3E}">
        <p14:creationId xmlns:p14="http://schemas.microsoft.com/office/powerpoint/2010/main" val="7503443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BA434966-8747-EC0A-AE73-AF7BD73798D3}"/>
              </a:ext>
            </a:extLst>
          </p:cNvPr>
          <p:cNvPicPr>
            <a:picLocks noChangeAspect="1"/>
          </p:cNvPicPr>
          <p:nvPr/>
        </p:nvPicPr>
        <p:blipFill rotWithShape="1">
          <a:blip r:embed="rId3">
            <a:extLst>
              <a:ext uri="{28A0092B-C50C-407E-A947-70E740481C1C}">
                <a14:useLocalDpi xmlns:a14="http://schemas.microsoft.com/office/drawing/2010/main" val="0"/>
              </a:ext>
            </a:extLst>
          </a:blip>
          <a:srcRect t="627" r="1313" b="39183"/>
          <a:stretch/>
        </p:blipFill>
        <p:spPr>
          <a:xfrm>
            <a:off x="808728" y="1585949"/>
            <a:ext cx="6693068" cy="5278877"/>
          </a:xfrm>
          <a:prstGeom prst="rect">
            <a:avLst/>
          </a:prstGeom>
        </p:spPr>
      </p:pic>
      <p:sp>
        <p:nvSpPr>
          <p:cNvPr id="4" name="Rectangle 2">
            <a:extLst>
              <a:ext uri="{FF2B5EF4-FFF2-40B4-BE49-F238E27FC236}">
                <a16:creationId xmlns:a16="http://schemas.microsoft.com/office/drawing/2014/main" id="{2377878F-80ED-761C-16E1-5B49DBC3679E}"/>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5" name="Title 4">
            <a:extLst>
              <a:ext uri="{FF2B5EF4-FFF2-40B4-BE49-F238E27FC236}">
                <a16:creationId xmlns:a16="http://schemas.microsoft.com/office/drawing/2014/main" id="{41879DAD-CA6D-D020-3711-28362CCECA9C}"/>
              </a:ext>
            </a:extLst>
          </p:cNvPr>
          <p:cNvSpPr>
            <a:spLocks noGrp="1"/>
          </p:cNvSpPr>
          <p:nvPr>
            <p:ph type="title"/>
          </p:nvPr>
        </p:nvSpPr>
        <p:spPr>
          <a:xfrm>
            <a:off x="0" y="338152"/>
            <a:ext cx="8646695" cy="970450"/>
          </a:xfrm>
        </p:spPr>
        <p:txBody>
          <a:bodyPr/>
          <a:lstStyle/>
          <a:p>
            <a:pPr marL="457200"/>
            <a:r>
              <a:rPr lang="en-US" sz="4400" dirty="0"/>
              <a:t>Activity 5: Witness Statement</a:t>
            </a:r>
          </a:p>
        </p:txBody>
      </p:sp>
      <p:sp>
        <p:nvSpPr>
          <p:cNvPr id="6" name="TextBox 5">
            <a:extLst>
              <a:ext uri="{FF2B5EF4-FFF2-40B4-BE49-F238E27FC236}">
                <a16:creationId xmlns:a16="http://schemas.microsoft.com/office/drawing/2014/main" id="{CD12E28A-781C-D07D-48AA-966DBE73C8C7}"/>
              </a:ext>
            </a:extLst>
          </p:cNvPr>
          <p:cNvSpPr txBox="1"/>
          <p:nvPr/>
        </p:nvSpPr>
        <p:spPr>
          <a:xfrm>
            <a:off x="1913859" y="3848985"/>
            <a:ext cx="2020187" cy="261610"/>
          </a:xfrm>
          <a:prstGeom prst="rect">
            <a:avLst/>
          </a:prstGeom>
          <a:noFill/>
        </p:spPr>
        <p:txBody>
          <a:bodyPr wrap="square" rtlCol="0">
            <a:spAutoFit/>
          </a:bodyPr>
          <a:lstStyle/>
          <a:p>
            <a:r>
              <a:rPr lang="en-US" sz="1100" b="1" dirty="0">
                <a:solidFill>
                  <a:schemeClr val="bg1"/>
                </a:solidFill>
              </a:rPr>
              <a:t>Ashley Lincoln</a:t>
            </a:r>
          </a:p>
        </p:txBody>
      </p:sp>
      <p:sp>
        <p:nvSpPr>
          <p:cNvPr id="9" name="TextBox 8">
            <a:extLst>
              <a:ext uri="{FF2B5EF4-FFF2-40B4-BE49-F238E27FC236}">
                <a16:creationId xmlns:a16="http://schemas.microsoft.com/office/drawing/2014/main" id="{2A21990E-AA6E-8F26-7F07-F8769DDD204D}"/>
              </a:ext>
            </a:extLst>
          </p:cNvPr>
          <p:cNvSpPr txBox="1"/>
          <p:nvPr/>
        </p:nvSpPr>
        <p:spPr>
          <a:xfrm>
            <a:off x="4954772" y="3848985"/>
            <a:ext cx="2353340" cy="276999"/>
          </a:xfrm>
          <a:prstGeom prst="rect">
            <a:avLst/>
          </a:prstGeom>
          <a:noFill/>
        </p:spPr>
        <p:txBody>
          <a:bodyPr wrap="square" rtlCol="0">
            <a:spAutoFit/>
          </a:bodyPr>
          <a:lstStyle/>
          <a:p>
            <a:r>
              <a:rPr lang="en-US" sz="1200" b="1">
                <a:solidFill>
                  <a:schemeClr val="bg1"/>
                </a:solidFill>
              </a:rPr>
              <a:t>12345678</a:t>
            </a:r>
          </a:p>
        </p:txBody>
      </p:sp>
      <p:sp>
        <p:nvSpPr>
          <p:cNvPr id="10" name="TextBox 9">
            <a:extLst>
              <a:ext uri="{FF2B5EF4-FFF2-40B4-BE49-F238E27FC236}">
                <a16:creationId xmlns:a16="http://schemas.microsoft.com/office/drawing/2014/main" id="{A95BBF3E-98B0-98B0-697C-1C60FE070F47}"/>
              </a:ext>
            </a:extLst>
          </p:cNvPr>
          <p:cNvSpPr txBox="1"/>
          <p:nvPr/>
        </p:nvSpPr>
        <p:spPr>
          <a:xfrm>
            <a:off x="1134140" y="4210499"/>
            <a:ext cx="5932967" cy="646331"/>
          </a:xfrm>
          <a:prstGeom prst="rect">
            <a:avLst/>
          </a:prstGeom>
          <a:noFill/>
        </p:spPr>
        <p:txBody>
          <a:bodyPr wrap="square" rtlCol="0">
            <a:spAutoFit/>
          </a:bodyPr>
          <a:lstStyle/>
          <a:p>
            <a:r>
              <a:rPr lang="en-US" b="1">
                <a:solidFill>
                  <a:schemeClr val="bg1"/>
                </a:solidFill>
              </a:rPr>
              <a:t>The incident took place near the POS area at ABC Academy. I was standing near Janet and Celia. </a:t>
            </a:r>
          </a:p>
        </p:txBody>
      </p:sp>
      <p:sp>
        <p:nvSpPr>
          <p:cNvPr id="11" name="TextBox 10">
            <a:extLst>
              <a:ext uri="{FF2B5EF4-FFF2-40B4-BE49-F238E27FC236}">
                <a16:creationId xmlns:a16="http://schemas.microsoft.com/office/drawing/2014/main" id="{8CAB15E4-39F6-73F2-08F8-D18B726FC716}"/>
              </a:ext>
            </a:extLst>
          </p:cNvPr>
          <p:cNvSpPr txBox="1"/>
          <p:nvPr/>
        </p:nvSpPr>
        <p:spPr>
          <a:xfrm>
            <a:off x="1222748" y="6068753"/>
            <a:ext cx="5932967" cy="646331"/>
          </a:xfrm>
          <a:prstGeom prst="rect">
            <a:avLst/>
          </a:prstGeom>
          <a:noFill/>
        </p:spPr>
        <p:txBody>
          <a:bodyPr wrap="square" rtlCol="0">
            <a:spAutoFit/>
          </a:bodyPr>
          <a:lstStyle/>
          <a:p>
            <a:r>
              <a:rPr lang="en-US" b="1">
                <a:solidFill>
                  <a:schemeClr val="bg1"/>
                </a:solidFill>
              </a:rPr>
              <a:t>I heard Janet call Celia stupid after Celia asked Janet if she counted the apples again. </a:t>
            </a:r>
          </a:p>
        </p:txBody>
      </p:sp>
      <p:sp>
        <p:nvSpPr>
          <p:cNvPr id="12" name="TextBox 11">
            <a:extLst>
              <a:ext uri="{FF2B5EF4-FFF2-40B4-BE49-F238E27FC236}">
                <a16:creationId xmlns:a16="http://schemas.microsoft.com/office/drawing/2014/main" id="{15900F64-BD57-9962-E566-14B755AB1545}"/>
              </a:ext>
            </a:extLst>
          </p:cNvPr>
          <p:cNvSpPr txBox="1"/>
          <p:nvPr/>
        </p:nvSpPr>
        <p:spPr>
          <a:xfrm>
            <a:off x="1233383" y="5320933"/>
            <a:ext cx="5932967" cy="646331"/>
          </a:xfrm>
          <a:prstGeom prst="rect">
            <a:avLst/>
          </a:prstGeom>
          <a:noFill/>
        </p:spPr>
        <p:txBody>
          <a:bodyPr wrap="square" rtlCol="0">
            <a:spAutoFit/>
          </a:bodyPr>
          <a:lstStyle/>
          <a:p>
            <a:r>
              <a:rPr lang="en-US" b="1">
                <a:solidFill>
                  <a:schemeClr val="bg1"/>
                </a:solidFill>
              </a:rPr>
              <a:t>I saw Janet and Celia get into a confrontation while packing the BIC bags. </a:t>
            </a:r>
          </a:p>
        </p:txBody>
      </p:sp>
      <p:sp>
        <p:nvSpPr>
          <p:cNvPr id="13" name="Rectangle 12">
            <a:extLst>
              <a:ext uri="{FF2B5EF4-FFF2-40B4-BE49-F238E27FC236}">
                <a16:creationId xmlns:a16="http://schemas.microsoft.com/office/drawing/2014/main" id="{67113CCB-6C50-FF8C-DC96-002259C349F4}"/>
              </a:ext>
            </a:extLst>
          </p:cNvPr>
          <p:cNvSpPr/>
          <p:nvPr/>
        </p:nvSpPr>
        <p:spPr>
          <a:xfrm>
            <a:off x="978408" y="2212848"/>
            <a:ext cx="6419088" cy="158841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61B7063-87E1-FE35-23C2-F64A45F14436}"/>
              </a:ext>
            </a:extLst>
          </p:cNvPr>
          <p:cNvSpPr txBox="1"/>
          <p:nvPr/>
        </p:nvSpPr>
        <p:spPr>
          <a:xfrm>
            <a:off x="2432019" y="4824345"/>
            <a:ext cx="2020187" cy="261610"/>
          </a:xfrm>
          <a:prstGeom prst="rect">
            <a:avLst/>
          </a:prstGeom>
          <a:noFill/>
        </p:spPr>
        <p:txBody>
          <a:bodyPr wrap="square" rtlCol="0">
            <a:spAutoFit/>
          </a:bodyPr>
          <a:lstStyle/>
          <a:p>
            <a:r>
              <a:rPr lang="en-US" sz="1100" b="1">
                <a:solidFill>
                  <a:schemeClr val="bg1"/>
                </a:solidFill>
              </a:rPr>
              <a:t>10/15/21</a:t>
            </a:r>
          </a:p>
        </p:txBody>
      </p:sp>
      <p:sp>
        <p:nvSpPr>
          <p:cNvPr id="15" name="TextBox 14">
            <a:extLst>
              <a:ext uri="{FF2B5EF4-FFF2-40B4-BE49-F238E27FC236}">
                <a16:creationId xmlns:a16="http://schemas.microsoft.com/office/drawing/2014/main" id="{6E5845FD-B144-B42F-EB12-40B8D3672CF7}"/>
              </a:ext>
            </a:extLst>
          </p:cNvPr>
          <p:cNvSpPr txBox="1"/>
          <p:nvPr/>
        </p:nvSpPr>
        <p:spPr>
          <a:xfrm>
            <a:off x="4239483" y="4867017"/>
            <a:ext cx="2827624" cy="261610"/>
          </a:xfrm>
          <a:prstGeom prst="rect">
            <a:avLst/>
          </a:prstGeom>
          <a:noFill/>
        </p:spPr>
        <p:txBody>
          <a:bodyPr wrap="square" rtlCol="0">
            <a:spAutoFit/>
          </a:bodyPr>
          <a:lstStyle/>
          <a:p>
            <a:r>
              <a:rPr lang="en-US" sz="1100" b="1">
                <a:solidFill>
                  <a:schemeClr val="bg1"/>
                </a:solidFill>
              </a:rPr>
              <a:t>During morning prep of BIC bags</a:t>
            </a:r>
          </a:p>
        </p:txBody>
      </p:sp>
      <p:sp>
        <p:nvSpPr>
          <p:cNvPr id="16" name="TextBox 15">
            <a:extLst>
              <a:ext uri="{FF2B5EF4-FFF2-40B4-BE49-F238E27FC236}">
                <a16:creationId xmlns:a16="http://schemas.microsoft.com/office/drawing/2014/main" id="{53B06EE4-1841-F22E-AB04-8E5D4D090996}"/>
              </a:ext>
            </a:extLst>
          </p:cNvPr>
          <p:cNvSpPr txBox="1"/>
          <p:nvPr/>
        </p:nvSpPr>
        <p:spPr>
          <a:xfrm>
            <a:off x="7593914" y="1267488"/>
            <a:ext cx="1482716" cy="923330"/>
          </a:xfrm>
          <a:prstGeom prst="rect">
            <a:avLst/>
          </a:prstGeom>
          <a:noFill/>
        </p:spPr>
        <p:txBody>
          <a:bodyPr wrap="square" rtlCol="0">
            <a:spAutoFit/>
          </a:bodyPr>
          <a:lstStyle/>
          <a:p>
            <a:r>
              <a:rPr lang="en-US" b="1">
                <a:solidFill>
                  <a:schemeClr val="bg1"/>
                </a:solidFill>
              </a:rPr>
              <a:t>Witness Statement Instructions</a:t>
            </a:r>
          </a:p>
        </p:txBody>
      </p:sp>
      <p:cxnSp>
        <p:nvCxnSpPr>
          <p:cNvPr id="18" name="Straight Arrow Connector 17">
            <a:extLst>
              <a:ext uri="{FF2B5EF4-FFF2-40B4-BE49-F238E27FC236}">
                <a16:creationId xmlns:a16="http://schemas.microsoft.com/office/drawing/2014/main" id="{394E0E96-2DB9-F5FA-AEB1-2AB217208137}"/>
              </a:ext>
            </a:extLst>
          </p:cNvPr>
          <p:cNvCxnSpPr>
            <a:cxnSpLocks/>
            <a:stCxn id="16" idx="1"/>
          </p:cNvCxnSpPr>
          <p:nvPr/>
        </p:nvCxnSpPr>
        <p:spPr>
          <a:xfrm flipH="1">
            <a:off x="5964865" y="1729153"/>
            <a:ext cx="1629049" cy="39878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00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animBg="1"/>
      <p:bldP spid="14" grpId="0"/>
      <p:bldP spid="15"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b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998AB406-EF35-E021-4122-16FCA9859D41}"/>
              </a:ext>
            </a:extLst>
          </p:cNvPr>
          <p:cNvPicPr>
            <a:picLocks noChangeAspect="1"/>
          </p:cNvPicPr>
          <p:nvPr/>
        </p:nvPicPr>
        <p:blipFill rotWithShape="1">
          <a:blip r:embed="rId3">
            <a:extLst>
              <a:ext uri="{28A0092B-C50C-407E-A947-70E740481C1C}">
                <a14:useLocalDpi xmlns:a14="http://schemas.microsoft.com/office/drawing/2010/main" val="0"/>
              </a:ext>
            </a:extLst>
          </a:blip>
          <a:srcRect l="2343" t="60826" r="-1032" b="765"/>
          <a:stretch/>
        </p:blipFill>
        <p:spPr>
          <a:xfrm>
            <a:off x="245884" y="447188"/>
            <a:ext cx="8898116" cy="4478420"/>
          </a:xfrm>
          <a:prstGeom prst="rect">
            <a:avLst/>
          </a:prstGeom>
        </p:spPr>
      </p:pic>
      <p:sp>
        <p:nvSpPr>
          <p:cNvPr id="5" name="TextBox 4">
            <a:extLst>
              <a:ext uri="{FF2B5EF4-FFF2-40B4-BE49-F238E27FC236}">
                <a16:creationId xmlns:a16="http://schemas.microsoft.com/office/drawing/2014/main" id="{C03A0331-AB8A-E426-AF2B-E8DBBC622362}"/>
              </a:ext>
            </a:extLst>
          </p:cNvPr>
          <p:cNvSpPr txBox="1"/>
          <p:nvPr/>
        </p:nvSpPr>
        <p:spPr>
          <a:xfrm>
            <a:off x="594360" y="621792"/>
            <a:ext cx="7739640" cy="584775"/>
          </a:xfrm>
          <a:prstGeom prst="rect">
            <a:avLst/>
          </a:prstGeom>
          <a:noFill/>
        </p:spPr>
        <p:txBody>
          <a:bodyPr wrap="square" rtlCol="0">
            <a:spAutoFit/>
          </a:bodyPr>
          <a:lstStyle/>
          <a:p>
            <a:r>
              <a:rPr lang="en-US" sz="1600" b="1">
                <a:solidFill>
                  <a:schemeClr val="bg1"/>
                </a:solidFill>
              </a:rPr>
              <a:t>Janet Dough – Called Celia stupid</a:t>
            </a:r>
          </a:p>
          <a:p>
            <a:r>
              <a:rPr lang="en-US" sz="1600" b="1">
                <a:solidFill>
                  <a:schemeClr val="bg1"/>
                </a:solidFill>
              </a:rPr>
              <a:t>Celia Marks – Asked Janet if she counted the apples more than once. </a:t>
            </a:r>
          </a:p>
        </p:txBody>
      </p:sp>
      <p:sp>
        <p:nvSpPr>
          <p:cNvPr id="6" name="TextBox 5">
            <a:extLst>
              <a:ext uri="{FF2B5EF4-FFF2-40B4-BE49-F238E27FC236}">
                <a16:creationId xmlns:a16="http://schemas.microsoft.com/office/drawing/2014/main" id="{EAF95ECF-6F48-FA1B-F77D-1F1A08409032}"/>
              </a:ext>
            </a:extLst>
          </p:cNvPr>
          <p:cNvSpPr txBox="1"/>
          <p:nvPr/>
        </p:nvSpPr>
        <p:spPr>
          <a:xfrm>
            <a:off x="594360" y="1505712"/>
            <a:ext cx="7739640" cy="338554"/>
          </a:xfrm>
          <a:prstGeom prst="rect">
            <a:avLst/>
          </a:prstGeom>
          <a:noFill/>
        </p:spPr>
        <p:txBody>
          <a:bodyPr wrap="square" rtlCol="0">
            <a:spAutoFit/>
          </a:bodyPr>
          <a:lstStyle/>
          <a:p>
            <a:r>
              <a:rPr lang="en-US" sz="1600" b="1">
                <a:solidFill>
                  <a:schemeClr val="bg1"/>
                </a:solidFill>
              </a:rPr>
              <a:t>I was not involved and did not intervene. </a:t>
            </a:r>
          </a:p>
        </p:txBody>
      </p:sp>
      <p:sp>
        <p:nvSpPr>
          <p:cNvPr id="7" name="TextBox 6">
            <a:extLst>
              <a:ext uri="{FF2B5EF4-FFF2-40B4-BE49-F238E27FC236}">
                <a16:creationId xmlns:a16="http://schemas.microsoft.com/office/drawing/2014/main" id="{D0D49E8F-EED9-124B-E51C-7565E5871CC6}"/>
              </a:ext>
            </a:extLst>
          </p:cNvPr>
          <p:cNvSpPr txBox="1"/>
          <p:nvPr/>
        </p:nvSpPr>
        <p:spPr>
          <a:xfrm>
            <a:off x="594360" y="2347844"/>
            <a:ext cx="7739640" cy="338554"/>
          </a:xfrm>
          <a:prstGeom prst="rect">
            <a:avLst/>
          </a:prstGeom>
          <a:noFill/>
        </p:spPr>
        <p:txBody>
          <a:bodyPr wrap="square" rtlCol="0">
            <a:spAutoFit/>
          </a:bodyPr>
          <a:lstStyle/>
          <a:p>
            <a:r>
              <a:rPr lang="en-US" sz="1600" b="1">
                <a:solidFill>
                  <a:schemeClr val="bg1"/>
                </a:solidFill>
              </a:rPr>
              <a:t>The manager called all of us into their office, one by one. </a:t>
            </a:r>
          </a:p>
        </p:txBody>
      </p:sp>
      <p:sp>
        <p:nvSpPr>
          <p:cNvPr id="8" name="TextBox 7">
            <a:extLst>
              <a:ext uri="{FF2B5EF4-FFF2-40B4-BE49-F238E27FC236}">
                <a16:creationId xmlns:a16="http://schemas.microsoft.com/office/drawing/2014/main" id="{F4ADC71F-46A2-736E-D8DE-04FCE4269F8B}"/>
              </a:ext>
            </a:extLst>
          </p:cNvPr>
          <p:cNvSpPr txBox="1"/>
          <p:nvPr/>
        </p:nvSpPr>
        <p:spPr>
          <a:xfrm flipH="1">
            <a:off x="994728" y="3044952"/>
            <a:ext cx="2269680" cy="369332"/>
          </a:xfrm>
          <a:prstGeom prst="rect">
            <a:avLst/>
          </a:prstGeom>
          <a:noFill/>
        </p:spPr>
        <p:txBody>
          <a:bodyPr wrap="square" rtlCol="0">
            <a:spAutoFit/>
          </a:bodyPr>
          <a:lstStyle/>
          <a:p>
            <a:r>
              <a:rPr lang="en-US" b="1">
                <a:solidFill>
                  <a:schemeClr val="bg1"/>
                </a:solidFill>
              </a:rPr>
              <a:t>N/A</a:t>
            </a:r>
          </a:p>
        </p:txBody>
      </p:sp>
      <p:sp>
        <p:nvSpPr>
          <p:cNvPr id="9" name="TextBox 8">
            <a:extLst>
              <a:ext uri="{FF2B5EF4-FFF2-40B4-BE49-F238E27FC236}">
                <a16:creationId xmlns:a16="http://schemas.microsoft.com/office/drawing/2014/main" id="{362931B9-59B2-411B-3887-B18791C322FE}"/>
              </a:ext>
            </a:extLst>
          </p:cNvPr>
          <p:cNvSpPr txBox="1"/>
          <p:nvPr/>
        </p:nvSpPr>
        <p:spPr>
          <a:xfrm flipH="1">
            <a:off x="994728" y="3621337"/>
            <a:ext cx="2516568" cy="369332"/>
          </a:xfrm>
          <a:prstGeom prst="rect">
            <a:avLst/>
          </a:prstGeom>
          <a:noFill/>
        </p:spPr>
        <p:txBody>
          <a:bodyPr wrap="square" rtlCol="0">
            <a:spAutoFit/>
          </a:bodyPr>
          <a:lstStyle/>
          <a:p>
            <a:r>
              <a:rPr lang="en-US" b="1" dirty="0">
                <a:solidFill>
                  <a:schemeClr val="bg1"/>
                </a:solidFill>
              </a:rPr>
              <a:t>Ashley Lincoln</a:t>
            </a:r>
          </a:p>
        </p:txBody>
      </p:sp>
      <p:sp>
        <p:nvSpPr>
          <p:cNvPr id="10" name="TextBox 9">
            <a:extLst>
              <a:ext uri="{FF2B5EF4-FFF2-40B4-BE49-F238E27FC236}">
                <a16:creationId xmlns:a16="http://schemas.microsoft.com/office/drawing/2014/main" id="{59DB6228-3F63-49EB-842D-F75505862987}"/>
              </a:ext>
            </a:extLst>
          </p:cNvPr>
          <p:cNvSpPr txBox="1"/>
          <p:nvPr/>
        </p:nvSpPr>
        <p:spPr>
          <a:xfrm flipH="1">
            <a:off x="5088191" y="3746305"/>
            <a:ext cx="3003185" cy="369332"/>
          </a:xfrm>
          <a:prstGeom prst="rect">
            <a:avLst/>
          </a:prstGeom>
          <a:noFill/>
        </p:spPr>
        <p:txBody>
          <a:bodyPr wrap="square" rtlCol="0">
            <a:spAutoFit/>
          </a:bodyPr>
          <a:lstStyle/>
          <a:p>
            <a:r>
              <a:rPr lang="en-US" b="1" dirty="0">
                <a:solidFill>
                  <a:schemeClr val="bg1"/>
                </a:solidFill>
                <a:latin typeface="Baguet Script" panose="020B0604020202020204" pitchFamily="2" charset="0"/>
              </a:rPr>
              <a:t>Ashley Lincoln/ oct 15, 21</a:t>
            </a:r>
          </a:p>
        </p:txBody>
      </p:sp>
      <p:sp>
        <p:nvSpPr>
          <p:cNvPr id="12" name="TextBox 11">
            <a:extLst>
              <a:ext uri="{FF2B5EF4-FFF2-40B4-BE49-F238E27FC236}">
                <a16:creationId xmlns:a16="http://schemas.microsoft.com/office/drawing/2014/main" id="{6FEC8D7F-72D2-8118-E657-3E17B36122E4}"/>
              </a:ext>
            </a:extLst>
          </p:cNvPr>
          <p:cNvSpPr txBox="1"/>
          <p:nvPr/>
        </p:nvSpPr>
        <p:spPr>
          <a:xfrm flipH="1">
            <a:off x="1052623" y="5145927"/>
            <a:ext cx="7038754" cy="523220"/>
          </a:xfrm>
          <a:prstGeom prst="rect">
            <a:avLst/>
          </a:prstGeom>
          <a:noFill/>
        </p:spPr>
        <p:txBody>
          <a:bodyPr wrap="square" rtlCol="0">
            <a:spAutoFit/>
          </a:bodyPr>
          <a:lstStyle/>
          <a:p>
            <a:pPr algn="ctr"/>
            <a:r>
              <a:rPr lang="en-US" sz="2800" b="1">
                <a:solidFill>
                  <a:schemeClr val="bg1"/>
                </a:solidFill>
              </a:rPr>
              <a:t>Make sure to be as specific as possible</a:t>
            </a:r>
          </a:p>
        </p:txBody>
      </p:sp>
    </p:spTree>
    <p:extLst>
      <p:ext uri="{BB962C8B-B14F-4D97-AF65-F5344CB8AC3E}">
        <p14:creationId xmlns:p14="http://schemas.microsoft.com/office/powerpoint/2010/main" val="364698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5BC38C2-DB90-4EC7-7A4B-CF76D21FD309}"/>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2A3607B6-63EA-D65B-D350-2DEB046F2D54}"/>
              </a:ext>
            </a:extLst>
          </p:cNvPr>
          <p:cNvSpPr>
            <a:spLocks noGrp="1"/>
          </p:cNvSpPr>
          <p:nvPr>
            <p:ph type="title"/>
          </p:nvPr>
        </p:nvSpPr>
        <p:spPr>
          <a:xfrm>
            <a:off x="0" y="320517"/>
            <a:ext cx="7524003" cy="940741"/>
          </a:xfrm>
        </p:spPr>
        <p:txBody>
          <a:bodyPr/>
          <a:lstStyle/>
          <a:p>
            <a:pPr marL="457200"/>
            <a:r>
              <a:rPr lang="en-US" sz="4400" dirty="0"/>
              <a:t>Escalation</a:t>
            </a:r>
          </a:p>
        </p:txBody>
      </p:sp>
      <p:sp>
        <p:nvSpPr>
          <p:cNvPr id="5" name="Content Placeholder 4">
            <a:extLst>
              <a:ext uri="{FF2B5EF4-FFF2-40B4-BE49-F238E27FC236}">
                <a16:creationId xmlns:a16="http://schemas.microsoft.com/office/drawing/2014/main" id="{ADEDC0D3-4FE8-BDAA-3AAD-5C4E7AFB80A3}"/>
              </a:ext>
            </a:extLst>
          </p:cNvPr>
          <p:cNvSpPr>
            <a:spLocks noGrp="1"/>
          </p:cNvSpPr>
          <p:nvPr>
            <p:ph idx="1"/>
          </p:nvPr>
        </p:nvSpPr>
        <p:spPr>
          <a:xfrm>
            <a:off x="457200" y="1554480"/>
            <a:ext cx="8305800" cy="3636510"/>
          </a:xfrm>
          <a:effectLst/>
        </p:spPr>
        <p:txBody>
          <a:bodyPr>
            <a:normAutofit/>
          </a:bodyPr>
          <a:lstStyle/>
          <a:p>
            <a:pPr marL="0" indent="0">
              <a:spcBef>
                <a:spcPts val="0"/>
              </a:spcBef>
              <a:buNone/>
            </a:pPr>
            <a:r>
              <a:rPr lang="en-US" sz="2800" b="1" dirty="0">
                <a:solidFill>
                  <a:schemeClr val="bg1"/>
                </a:solidFill>
              </a:rPr>
              <a:t>In certain instances, it may be necessary to use a </a:t>
            </a:r>
            <a:r>
              <a:rPr lang="en-US" sz="2800" b="1" i="1" dirty="0">
                <a:solidFill>
                  <a:schemeClr val="bg1"/>
                </a:solidFill>
              </a:rPr>
              <a:t>Conference Memo </a:t>
            </a:r>
            <a:r>
              <a:rPr lang="en-US" sz="2800" b="1" dirty="0">
                <a:solidFill>
                  <a:schemeClr val="bg1"/>
                </a:solidFill>
              </a:rPr>
              <a:t>instead of an </a:t>
            </a:r>
            <a:r>
              <a:rPr lang="en-US" sz="2800" b="1" i="1" dirty="0">
                <a:solidFill>
                  <a:schemeClr val="bg1"/>
                </a:solidFill>
              </a:rPr>
              <a:t>Incident Log</a:t>
            </a:r>
            <a:r>
              <a:rPr lang="en-US" sz="2800" b="1" dirty="0">
                <a:solidFill>
                  <a:schemeClr val="bg1"/>
                </a:solidFill>
              </a:rPr>
              <a:t>. These instances are:</a:t>
            </a:r>
          </a:p>
          <a:p>
            <a:pPr marL="914400" indent="-457200">
              <a:spcBef>
                <a:spcPts val="0"/>
              </a:spcBef>
              <a:buFont typeface="Wingdings 3" panose="05040102010807070707" pitchFamily="18" charset="2"/>
              <a:buChar char="´"/>
            </a:pPr>
            <a:r>
              <a:rPr lang="en-US" sz="2600" b="1" dirty="0">
                <a:solidFill>
                  <a:schemeClr val="bg1"/>
                </a:solidFill>
              </a:rPr>
              <a:t>After training continues and employee is still unable to meet minimum work performance</a:t>
            </a:r>
          </a:p>
          <a:p>
            <a:pPr marL="914400" indent="-457200">
              <a:spcBef>
                <a:spcPts val="0"/>
              </a:spcBef>
              <a:buFont typeface="Wingdings 3" panose="05040102010807070707" pitchFamily="18" charset="2"/>
              <a:buChar char="´"/>
            </a:pPr>
            <a:r>
              <a:rPr lang="en-US" sz="2600" b="1" dirty="0">
                <a:solidFill>
                  <a:schemeClr val="bg1"/>
                </a:solidFill>
              </a:rPr>
              <a:t>The infraction was flagrant in nature</a:t>
            </a:r>
          </a:p>
        </p:txBody>
      </p:sp>
    </p:spTree>
    <p:extLst>
      <p:ext uri="{BB962C8B-B14F-4D97-AF65-F5344CB8AC3E}">
        <p14:creationId xmlns:p14="http://schemas.microsoft.com/office/powerpoint/2010/main" val="675929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88592B6-AA7C-40FA-D0F5-C1C611D8E87A}"/>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47889"/>
            <a:ext cx="11341100" cy="1372626"/>
          </a:xfrm>
        </p:spPr>
        <p:txBody>
          <a:bodyPr>
            <a:noAutofit/>
          </a:bodyPr>
          <a:lstStyle/>
          <a:p>
            <a:pPr marL="457200"/>
            <a:r>
              <a:rPr lang="en-US" sz="4400">
                <a:solidFill>
                  <a:schemeClr val="tx1"/>
                </a:solidFill>
              </a:rPr>
              <a:t>Positive Feedback </a:t>
            </a:r>
          </a:p>
        </p:txBody>
      </p:sp>
      <p:sp>
        <p:nvSpPr>
          <p:cNvPr id="3" name="Content Placeholder 2"/>
          <p:cNvSpPr>
            <a:spLocks noGrp="1"/>
          </p:cNvSpPr>
          <p:nvPr>
            <p:ph idx="1"/>
          </p:nvPr>
        </p:nvSpPr>
        <p:spPr>
          <a:xfrm>
            <a:off x="184199" y="1578498"/>
            <a:ext cx="4219072" cy="1878742"/>
          </a:xfrm>
          <a:effectLst/>
        </p:spPr>
        <p:txBody>
          <a:bodyPr anchor="t">
            <a:noAutofit/>
          </a:bodyPr>
          <a:lstStyle/>
          <a:p>
            <a:pPr marL="0" indent="0">
              <a:spcBef>
                <a:spcPts val="0"/>
              </a:spcBef>
              <a:spcAft>
                <a:spcPts val="1000"/>
              </a:spcAft>
              <a:buNone/>
            </a:pPr>
            <a:r>
              <a:rPr lang="en-US" sz="2800" b="1">
                <a:solidFill>
                  <a:schemeClr val="bg1"/>
                </a:solidFill>
              </a:rPr>
              <a:t>Positive feedback is the recognition that focuses on strengths and contributions. </a:t>
            </a:r>
            <a:endParaRPr lang="en-US" sz="2600" b="1">
              <a:solidFill>
                <a:schemeClr val="bg1"/>
              </a:solidFill>
            </a:endParaRPr>
          </a:p>
        </p:txBody>
      </p:sp>
      <p:sp>
        <p:nvSpPr>
          <p:cNvPr id="42" name="Content Placeholder 2">
            <a:extLst>
              <a:ext uri="{FF2B5EF4-FFF2-40B4-BE49-F238E27FC236}">
                <a16:creationId xmlns:a16="http://schemas.microsoft.com/office/drawing/2014/main" id="{852560AD-C2E8-2E81-0B2F-200CA329F2D4}"/>
              </a:ext>
            </a:extLst>
          </p:cNvPr>
          <p:cNvSpPr txBox="1">
            <a:spLocks/>
          </p:cNvSpPr>
          <p:nvPr/>
        </p:nvSpPr>
        <p:spPr>
          <a:xfrm>
            <a:off x="5243205" y="4450706"/>
            <a:ext cx="3467956" cy="1878742"/>
          </a:xfrm>
          <a:prstGeom prst="rect">
            <a:avLst/>
          </a:prstGeom>
          <a:effectLst/>
        </p:spPr>
        <p:txBody>
          <a:bodyPr vert="horz" lIns="91440" tIns="45720" rIns="91440" bIns="45720" rtlCol="0" anchor="t">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spcBef>
                <a:spcPts val="0"/>
              </a:spcBef>
              <a:spcAft>
                <a:spcPts val="1000"/>
              </a:spcAft>
              <a:buFont typeface="Wingdings 2" charset="2"/>
              <a:buNone/>
            </a:pPr>
            <a:r>
              <a:rPr lang="en-US" sz="2800" b="1">
                <a:solidFill>
                  <a:schemeClr val="bg1"/>
                </a:solidFill>
              </a:rPr>
              <a:t>Positive feedback reinforces what people are doing well. </a:t>
            </a:r>
            <a:endParaRPr lang="en-US" sz="2600" b="1">
              <a:solidFill>
                <a:schemeClr val="bg1"/>
              </a:solidFill>
            </a:endParaRPr>
          </a:p>
        </p:txBody>
      </p:sp>
      <p:cxnSp>
        <p:nvCxnSpPr>
          <p:cNvPr id="7" name="Straight Connector 6">
            <a:extLst>
              <a:ext uri="{FF2B5EF4-FFF2-40B4-BE49-F238E27FC236}">
                <a16:creationId xmlns:a16="http://schemas.microsoft.com/office/drawing/2014/main" id="{DD0EA7A2-F5E8-22E3-62D3-FA3CE1FDB62B}"/>
              </a:ext>
            </a:extLst>
          </p:cNvPr>
          <p:cNvCxnSpPr>
            <a:cxnSpLocks/>
          </p:cNvCxnSpPr>
          <p:nvPr/>
        </p:nvCxnSpPr>
        <p:spPr>
          <a:xfrm>
            <a:off x="4572000" y="1578498"/>
            <a:ext cx="0" cy="482145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242" name="Picture 2" descr="The power of positive feedback | University of New York in Prague">
            <a:extLst>
              <a:ext uri="{FF2B5EF4-FFF2-40B4-BE49-F238E27FC236}">
                <a16:creationId xmlns:a16="http://schemas.microsoft.com/office/drawing/2014/main" id="{A8F03DD0-5056-F6F7-6E90-7D13DADBB86C}"/>
              </a:ext>
            </a:extLst>
          </p:cNvPr>
          <p:cNvPicPr>
            <a:picLocks noChangeArrowheads="1"/>
          </p:cNvPicPr>
          <p:nvPr/>
        </p:nvPicPr>
        <p:blipFill rotWithShape="1">
          <a:blip r:embed="rId3">
            <a:extLst>
              <a:ext uri="{28A0092B-C50C-407E-A947-70E740481C1C}">
                <a14:useLocalDpi xmlns:a14="http://schemas.microsoft.com/office/drawing/2010/main" val="0"/>
              </a:ext>
            </a:extLst>
          </a:blip>
          <a:srcRect l="32983" r="33728" b="49520"/>
          <a:stretch/>
        </p:blipFill>
        <p:spPr bwMode="auto">
          <a:xfrm>
            <a:off x="677493" y="3684180"/>
            <a:ext cx="2706624" cy="27157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e power of positive feedback | University of New York in Prague">
            <a:extLst>
              <a:ext uri="{FF2B5EF4-FFF2-40B4-BE49-F238E27FC236}">
                <a16:creationId xmlns:a16="http://schemas.microsoft.com/office/drawing/2014/main" id="{81799DD4-FF34-EEE5-0612-87A0D91914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53" t="-480" r="1358" b="50000"/>
          <a:stretch/>
        </p:blipFill>
        <p:spPr bwMode="auto">
          <a:xfrm>
            <a:off x="5706439" y="1450907"/>
            <a:ext cx="2707667" cy="271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22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300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187B57-C12D-D573-E915-66CBDF729AA1}"/>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290592"/>
            <a:ext cx="7524003" cy="970450"/>
          </a:xfrm>
        </p:spPr>
        <p:txBody>
          <a:bodyPr>
            <a:normAutofit/>
          </a:bodyPr>
          <a:lstStyle/>
          <a:p>
            <a:pPr marL="457200" lvl="1"/>
            <a:r>
              <a:rPr lang="en-US" sz="4400" b="1">
                <a:solidFill>
                  <a:schemeClr val="tx1"/>
                </a:solidFill>
                <a:latin typeface="+mj-lt"/>
              </a:rPr>
              <a:t>Conference Memo Issues</a:t>
            </a:r>
          </a:p>
        </p:txBody>
      </p:sp>
      <p:sp>
        <p:nvSpPr>
          <p:cNvPr id="4" name="Rectangle 3"/>
          <p:cNvSpPr/>
          <p:nvPr/>
        </p:nvSpPr>
        <p:spPr>
          <a:xfrm>
            <a:off x="470406" y="2508587"/>
            <a:ext cx="8203184" cy="3677930"/>
          </a:xfrm>
          <a:prstGeom prst="rect">
            <a:avLst/>
          </a:prstGeom>
        </p:spPr>
        <p:txBody>
          <a:bodyPr wrap="square">
            <a:spAutoFit/>
          </a:bodyPr>
          <a:lstStyle/>
          <a:p>
            <a:pPr marL="914400" lvl="1" indent="-457200">
              <a:spcAft>
                <a:spcPts val="600"/>
              </a:spcAft>
              <a:buClr>
                <a:srgbClr val="00C6BB"/>
              </a:buClr>
              <a:buFont typeface="Wingdings 3" panose="05040102010807070707" pitchFamily="18" charset="2"/>
              <a:buChar char="´"/>
            </a:pPr>
            <a:r>
              <a:rPr lang="en-US" sz="2800" b="1" dirty="0">
                <a:solidFill>
                  <a:srgbClr val="000000"/>
                </a:solidFill>
              </a:rPr>
              <a:t>Discourteous, abusive or threatening treatment of employees/students</a:t>
            </a:r>
          </a:p>
          <a:p>
            <a:pPr marL="1371600" lvl="2" indent="-457200">
              <a:spcAft>
                <a:spcPts val="600"/>
              </a:spcAft>
              <a:buClr>
                <a:srgbClr val="00C6BB"/>
              </a:buClr>
              <a:buFont typeface="Wingdings 3" panose="05040102010807070707" pitchFamily="18" charset="2"/>
              <a:buChar char="´"/>
            </a:pPr>
            <a:r>
              <a:rPr lang="en-US" sz="2600" b="1" dirty="0">
                <a:solidFill>
                  <a:srgbClr val="000000"/>
                </a:solidFill>
              </a:rPr>
              <a:t>Using profanity, yelling or arguing</a:t>
            </a:r>
          </a:p>
          <a:p>
            <a:pPr marL="1371600" lvl="2" indent="-457200">
              <a:spcAft>
                <a:spcPts val="600"/>
              </a:spcAft>
              <a:buClr>
                <a:srgbClr val="00C6BB"/>
              </a:buClr>
              <a:buFont typeface="Wingdings 3" panose="05040102010807070707" pitchFamily="18" charset="2"/>
              <a:buChar char="´"/>
            </a:pPr>
            <a:r>
              <a:rPr lang="en-US" sz="2600" b="1" dirty="0">
                <a:solidFill>
                  <a:srgbClr val="000000"/>
                </a:solidFill>
              </a:rPr>
              <a:t>Touching a student to stop him/her  from  taking extra food or being disruptive</a:t>
            </a:r>
          </a:p>
          <a:p>
            <a:pPr marL="914400" lvl="1" indent="-457200">
              <a:spcAft>
                <a:spcPts val="600"/>
              </a:spcAft>
              <a:buClr>
                <a:srgbClr val="00C6BB"/>
              </a:buClr>
              <a:buFont typeface="Wingdings 3" panose="05040102010807070707" pitchFamily="18" charset="2"/>
              <a:buChar char="´"/>
            </a:pPr>
            <a:r>
              <a:rPr lang="en-US" sz="2800" b="1" dirty="0">
                <a:solidFill>
                  <a:schemeClr val="bg1"/>
                </a:solidFill>
              </a:rPr>
              <a:t>Unauthorized use of District or student body or property (i.e. telephones, computers, sale of food/supplies)</a:t>
            </a:r>
            <a:endParaRPr lang="en-US" sz="2600" b="1" dirty="0">
              <a:solidFill>
                <a:schemeClr val="bg1"/>
              </a:solidFill>
            </a:endParaRPr>
          </a:p>
        </p:txBody>
      </p:sp>
      <p:sp>
        <p:nvSpPr>
          <p:cNvPr id="8" name="Rectangle 7">
            <a:extLst>
              <a:ext uri="{FF2B5EF4-FFF2-40B4-BE49-F238E27FC236}">
                <a16:creationId xmlns:a16="http://schemas.microsoft.com/office/drawing/2014/main" id="{031AFA41-38E1-7751-B4D9-483BC9CAEF5B}"/>
              </a:ext>
            </a:extLst>
          </p:cNvPr>
          <p:cNvSpPr/>
          <p:nvPr/>
        </p:nvSpPr>
        <p:spPr>
          <a:xfrm>
            <a:off x="457200" y="1554480"/>
            <a:ext cx="8101584" cy="954107"/>
          </a:xfrm>
          <a:prstGeom prst="rect">
            <a:avLst/>
          </a:prstGeom>
        </p:spPr>
        <p:txBody>
          <a:bodyPr wrap="square">
            <a:spAutoFit/>
          </a:bodyPr>
          <a:lstStyle/>
          <a:p>
            <a:pPr marL="0" lvl="1">
              <a:spcAft>
                <a:spcPts val="600"/>
              </a:spcAft>
            </a:pPr>
            <a:r>
              <a:rPr lang="en-US" sz="2800" b="1" dirty="0">
                <a:solidFill>
                  <a:srgbClr val="000000"/>
                </a:solidFill>
              </a:rPr>
              <a:t>Conference Memos are issued for more serious offenses such as:</a:t>
            </a:r>
            <a:endParaRPr lang="en-US" sz="2600" b="1" dirty="0">
              <a:solidFill>
                <a:srgbClr val="000000"/>
              </a:solidFill>
            </a:endParaRPr>
          </a:p>
        </p:txBody>
      </p:sp>
    </p:spTree>
    <p:extLst>
      <p:ext uri="{BB962C8B-B14F-4D97-AF65-F5344CB8AC3E}">
        <p14:creationId xmlns:p14="http://schemas.microsoft.com/office/powerpoint/2010/main" val="4493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375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650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187B57-C12D-D573-E915-66CBDF729AA1}"/>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290592"/>
            <a:ext cx="7524003" cy="970450"/>
          </a:xfrm>
        </p:spPr>
        <p:txBody>
          <a:bodyPr>
            <a:normAutofit/>
          </a:bodyPr>
          <a:lstStyle/>
          <a:p>
            <a:pPr marL="457200" lvl="1"/>
            <a:r>
              <a:rPr lang="en-US" sz="4400" b="1">
                <a:solidFill>
                  <a:schemeClr val="tx1"/>
                </a:solidFill>
                <a:latin typeface="+mj-lt"/>
              </a:rPr>
              <a:t>Conference Memo Issues</a:t>
            </a:r>
          </a:p>
        </p:txBody>
      </p:sp>
      <p:sp>
        <p:nvSpPr>
          <p:cNvPr id="6" name="Rectangle 5">
            <a:extLst>
              <a:ext uri="{FF2B5EF4-FFF2-40B4-BE49-F238E27FC236}">
                <a16:creationId xmlns:a16="http://schemas.microsoft.com/office/drawing/2014/main" id="{BBB0D9E2-11CF-DFBF-7094-F93C8C15EC39}"/>
              </a:ext>
            </a:extLst>
          </p:cNvPr>
          <p:cNvSpPr>
            <a:spLocks/>
          </p:cNvSpPr>
          <p:nvPr/>
        </p:nvSpPr>
        <p:spPr>
          <a:xfrm>
            <a:off x="457200" y="2508587"/>
            <a:ext cx="8898613" cy="2923877"/>
          </a:xfrm>
          <a:prstGeom prst="rect">
            <a:avLst/>
          </a:prstGeom>
        </p:spPr>
        <p:txBody>
          <a:bodyPr wrap="square">
            <a:spAutoFit/>
          </a:bodyPr>
          <a:lstStyle/>
          <a:p>
            <a:pPr marL="914400" lvl="1" indent="-457200">
              <a:spcAft>
                <a:spcPts val="600"/>
              </a:spcAft>
              <a:buClr>
                <a:srgbClr val="00C6BB"/>
              </a:buClr>
              <a:buFont typeface="Wingdings 3" panose="05040102010807070707" pitchFamily="18" charset="2"/>
              <a:buChar char="´"/>
            </a:pPr>
            <a:r>
              <a:rPr lang="en-US" sz="2800" b="1" dirty="0">
                <a:solidFill>
                  <a:srgbClr val="000000"/>
                </a:solidFill>
              </a:rPr>
              <a:t>Frequent unexcused absence or tardiness</a:t>
            </a:r>
          </a:p>
          <a:p>
            <a:pPr marL="1371600" lvl="2" indent="-457200">
              <a:spcAft>
                <a:spcPts val="600"/>
              </a:spcAft>
              <a:buClr>
                <a:srgbClr val="00C6BB"/>
              </a:buClr>
              <a:buFont typeface="Wingdings 3" panose="05040102010807070707" pitchFamily="18" charset="2"/>
              <a:buChar char="´"/>
            </a:pPr>
            <a:r>
              <a:rPr lang="en-US" sz="2600" b="1" dirty="0">
                <a:solidFill>
                  <a:srgbClr val="000000"/>
                </a:solidFill>
              </a:rPr>
              <a:t>Multiple No Show/No calls or consistent pattern of unexcused absences or tardiness</a:t>
            </a:r>
          </a:p>
          <a:p>
            <a:pPr marL="914400" lvl="1" indent="-457200">
              <a:spcAft>
                <a:spcPts val="600"/>
              </a:spcAft>
              <a:buClr>
                <a:srgbClr val="00C6BB"/>
              </a:buClr>
              <a:buFont typeface="Wingdings 3" panose="05040102010807070707" pitchFamily="18" charset="2"/>
              <a:buChar char="´"/>
            </a:pPr>
            <a:r>
              <a:rPr lang="en-US" sz="2800" b="1" dirty="0">
                <a:solidFill>
                  <a:schemeClr val="bg1"/>
                </a:solidFill>
              </a:rPr>
              <a:t>Harassment/Abusive comments to others</a:t>
            </a:r>
          </a:p>
          <a:p>
            <a:pPr marL="914400" lvl="1" indent="-457200">
              <a:spcAft>
                <a:spcPts val="600"/>
              </a:spcAft>
              <a:buClr>
                <a:srgbClr val="00C6BB"/>
              </a:buClr>
              <a:buFont typeface="Wingdings 3" panose="05040102010807070707" pitchFamily="18" charset="2"/>
              <a:buChar char="´"/>
            </a:pPr>
            <a:r>
              <a:rPr lang="en-US" sz="2800" b="1" dirty="0">
                <a:solidFill>
                  <a:schemeClr val="bg1"/>
                </a:solidFill>
              </a:rPr>
              <a:t>Leaving work site w/out authorization</a:t>
            </a:r>
          </a:p>
          <a:p>
            <a:pPr marL="914400" lvl="1" indent="-457200">
              <a:spcAft>
                <a:spcPts val="600"/>
              </a:spcAft>
              <a:buClr>
                <a:srgbClr val="00C6BB"/>
              </a:buClr>
              <a:buFont typeface="Wingdings 3" panose="05040102010807070707" pitchFamily="18" charset="2"/>
              <a:buChar char="´"/>
            </a:pPr>
            <a:r>
              <a:rPr lang="en-US" sz="2800" b="1" dirty="0">
                <a:solidFill>
                  <a:schemeClr val="bg1"/>
                </a:solidFill>
              </a:rPr>
              <a:t>Making false misleading statements</a:t>
            </a:r>
            <a:endParaRPr lang="en-US" sz="2600" b="1" dirty="0">
              <a:solidFill>
                <a:schemeClr val="bg1"/>
              </a:solidFill>
            </a:endParaRPr>
          </a:p>
        </p:txBody>
      </p:sp>
      <p:sp>
        <p:nvSpPr>
          <p:cNvPr id="8" name="Rectangle 7">
            <a:extLst>
              <a:ext uri="{FF2B5EF4-FFF2-40B4-BE49-F238E27FC236}">
                <a16:creationId xmlns:a16="http://schemas.microsoft.com/office/drawing/2014/main" id="{031AFA41-38E1-7751-B4D9-483BC9CAEF5B}"/>
              </a:ext>
            </a:extLst>
          </p:cNvPr>
          <p:cNvSpPr/>
          <p:nvPr/>
        </p:nvSpPr>
        <p:spPr>
          <a:xfrm>
            <a:off x="457200" y="1554480"/>
            <a:ext cx="8101584" cy="954107"/>
          </a:xfrm>
          <a:prstGeom prst="rect">
            <a:avLst/>
          </a:prstGeom>
        </p:spPr>
        <p:txBody>
          <a:bodyPr wrap="square">
            <a:spAutoFit/>
          </a:bodyPr>
          <a:lstStyle/>
          <a:p>
            <a:pPr marL="0" lvl="1">
              <a:spcAft>
                <a:spcPts val="600"/>
              </a:spcAft>
            </a:pPr>
            <a:r>
              <a:rPr lang="en-US" sz="2800" b="1" dirty="0">
                <a:solidFill>
                  <a:srgbClr val="000000"/>
                </a:solidFill>
              </a:rPr>
              <a:t>Conference Memos are issued for more serious offenses such as:</a:t>
            </a:r>
            <a:endParaRPr lang="en-US" sz="2600" b="1" dirty="0">
              <a:solidFill>
                <a:srgbClr val="000000"/>
              </a:solidFill>
            </a:endParaRPr>
          </a:p>
        </p:txBody>
      </p:sp>
      <p:sp>
        <p:nvSpPr>
          <p:cNvPr id="9" name="TextBox 8">
            <a:extLst>
              <a:ext uri="{FF2B5EF4-FFF2-40B4-BE49-F238E27FC236}">
                <a16:creationId xmlns:a16="http://schemas.microsoft.com/office/drawing/2014/main" id="{996E8742-DB08-B727-3A06-4E070EF1B7C6}"/>
              </a:ext>
            </a:extLst>
          </p:cNvPr>
          <p:cNvSpPr txBox="1"/>
          <p:nvPr/>
        </p:nvSpPr>
        <p:spPr>
          <a:xfrm>
            <a:off x="297564" y="5658405"/>
            <a:ext cx="8548872" cy="954107"/>
          </a:xfrm>
          <a:prstGeom prst="rect">
            <a:avLst/>
          </a:prstGeom>
          <a:noFill/>
        </p:spPr>
        <p:txBody>
          <a:bodyPr wrap="square" rtlCol="0">
            <a:spAutoFit/>
          </a:bodyPr>
          <a:lstStyle/>
          <a:p>
            <a:pPr algn="ctr"/>
            <a:r>
              <a:rPr lang="en-US" sz="2800" b="1" dirty="0">
                <a:solidFill>
                  <a:srgbClr val="FF0000"/>
                </a:solidFill>
              </a:rPr>
              <a:t>This list is not inclusive of all reasons to issue a </a:t>
            </a:r>
            <a:r>
              <a:rPr lang="en-US" sz="2800" b="1" i="1" dirty="0">
                <a:solidFill>
                  <a:srgbClr val="FF0000"/>
                </a:solidFill>
              </a:rPr>
              <a:t>Conference Memo</a:t>
            </a:r>
            <a:r>
              <a:rPr lang="en-US" sz="2800" b="1" dirty="0">
                <a:solidFill>
                  <a:srgbClr val="FF0000"/>
                </a:solidFill>
              </a:rPr>
              <a:t>. </a:t>
            </a:r>
          </a:p>
        </p:txBody>
      </p:sp>
    </p:spTree>
    <p:extLst>
      <p:ext uri="{BB962C8B-B14F-4D97-AF65-F5344CB8AC3E}">
        <p14:creationId xmlns:p14="http://schemas.microsoft.com/office/powerpoint/2010/main" val="13984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45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600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725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85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AEBE792-1E7A-D1E5-7826-0C7F39CA2B5E}"/>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11462"/>
            <a:ext cx="9144000" cy="1229509"/>
          </a:xfrm>
        </p:spPr>
        <p:txBody>
          <a:bodyPr>
            <a:noAutofit/>
          </a:bodyPr>
          <a:lstStyle/>
          <a:p>
            <a:pPr marL="457200"/>
            <a:r>
              <a:rPr lang="en-US"/>
              <a:t>Incident Log vs Conference Memo</a:t>
            </a:r>
          </a:p>
        </p:txBody>
      </p:sp>
      <p:sp>
        <p:nvSpPr>
          <p:cNvPr id="3" name="Content Placeholder 2"/>
          <p:cNvSpPr>
            <a:spLocks noGrp="1"/>
          </p:cNvSpPr>
          <p:nvPr>
            <p:ph idx="1"/>
          </p:nvPr>
        </p:nvSpPr>
        <p:spPr>
          <a:xfrm>
            <a:off x="585529" y="2183212"/>
            <a:ext cx="3657600" cy="3803904"/>
          </a:xfrm>
          <a:effectLst/>
        </p:spPr>
        <p:txBody>
          <a:bodyPr anchor="t">
            <a:noAutofit/>
          </a:bodyPr>
          <a:lstStyle/>
          <a:p>
            <a:pPr marL="0" lvl="1" indent="0">
              <a:spcBef>
                <a:spcPts val="0"/>
              </a:spcBef>
              <a:buNone/>
            </a:pPr>
            <a:r>
              <a:rPr lang="en-US" sz="2800" b="1" dirty="0">
                <a:solidFill>
                  <a:schemeClr val="bg1"/>
                </a:solidFill>
              </a:rPr>
              <a:t>An </a:t>
            </a:r>
            <a:r>
              <a:rPr lang="en-US" sz="2800" b="1" i="1" dirty="0">
                <a:solidFill>
                  <a:schemeClr val="bg1"/>
                </a:solidFill>
              </a:rPr>
              <a:t>Incident Log </a:t>
            </a:r>
            <a:r>
              <a:rPr lang="en-US" sz="2800" b="1" dirty="0">
                <a:solidFill>
                  <a:schemeClr val="bg1"/>
                </a:solidFill>
              </a:rPr>
              <a:t>is a spot training tool used to inform the employee of the correct way to perform the job.</a:t>
            </a:r>
          </a:p>
        </p:txBody>
      </p:sp>
      <p:cxnSp>
        <p:nvCxnSpPr>
          <p:cNvPr id="6" name="Straight Connector 5">
            <a:extLst>
              <a:ext uri="{FF2B5EF4-FFF2-40B4-BE49-F238E27FC236}">
                <a16:creationId xmlns:a16="http://schemas.microsoft.com/office/drawing/2014/main" id="{59AA0E0A-0D38-69DE-BE1E-A05D2D01E3B3}"/>
              </a:ext>
            </a:extLst>
          </p:cNvPr>
          <p:cNvCxnSpPr>
            <a:cxnSpLocks/>
          </p:cNvCxnSpPr>
          <p:nvPr/>
        </p:nvCxnSpPr>
        <p:spPr>
          <a:xfrm>
            <a:off x="4572000" y="2033823"/>
            <a:ext cx="0" cy="381704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CDEDF2C-7319-4BA0-A407-50723812543D}"/>
              </a:ext>
            </a:extLst>
          </p:cNvPr>
          <p:cNvSpPr txBox="1"/>
          <p:nvPr/>
        </p:nvSpPr>
        <p:spPr>
          <a:xfrm>
            <a:off x="4900872" y="2183212"/>
            <a:ext cx="3938326" cy="3970318"/>
          </a:xfrm>
          <a:prstGeom prst="rect">
            <a:avLst/>
          </a:prstGeom>
          <a:noFill/>
          <a:effectLst/>
        </p:spPr>
        <p:txBody>
          <a:bodyPr wrap="square" rtlCol="0">
            <a:spAutoFit/>
          </a:bodyPr>
          <a:lstStyle/>
          <a:p>
            <a:pPr>
              <a:spcAft>
                <a:spcPts val="600"/>
              </a:spcAft>
            </a:pPr>
            <a:r>
              <a:rPr lang="en-US" sz="2800" b="1" dirty="0">
                <a:solidFill>
                  <a:schemeClr val="bg1"/>
                </a:solidFill>
              </a:rPr>
              <a:t>A</a:t>
            </a:r>
            <a:r>
              <a:rPr lang="en-US" sz="2800" b="1" i="1" dirty="0">
                <a:solidFill>
                  <a:schemeClr val="bg1"/>
                </a:solidFill>
              </a:rPr>
              <a:t> Conference Memo i</a:t>
            </a:r>
            <a:r>
              <a:rPr lang="en-US" sz="2800" b="1" dirty="0">
                <a:solidFill>
                  <a:schemeClr val="bg1"/>
                </a:solidFill>
              </a:rPr>
              <a:t>dentifies that the employee knows or should know a process, offers assistance and/or further training, and states consequences if not followed. </a:t>
            </a:r>
          </a:p>
        </p:txBody>
      </p:sp>
    </p:spTree>
    <p:extLst>
      <p:ext uri="{BB962C8B-B14F-4D97-AF65-F5344CB8AC3E}">
        <p14:creationId xmlns:p14="http://schemas.microsoft.com/office/powerpoint/2010/main" val="318617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F7745838-8D96-EF45-9230-34ADC087AFC2}"/>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248670"/>
            <a:ext cx="7524003" cy="970450"/>
          </a:xfrm>
        </p:spPr>
        <p:txBody>
          <a:bodyPr>
            <a:normAutofit/>
          </a:bodyPr>
          <a:lstStyle/>
          <a:p>
            <a:pPr marL="457200"/>
            <a:r>
              <a:rPr lang="en-US" sz="4400" dirty="0"/>
              <a:t>Knowledge Check</a:t>
            </a:r>
          </a:p>
        </p:txBody>
      </p:sp>
      <p:sp>
        <p:nvSpPr>
          <p:cNvPr id="3" name="Content Placeholder 2"/>
          <p:cNvSpPr>
            <a:spLocks noGrp="1"/>
          </p:cNvSpPr>
          <p:nvPr>
            <p:ph idx="1"/>
          </p:nvPr>
        </p:nvSpPr>
        <p:spPr>
          <a:xfrm>
            <a:off x="317500" y="1456328"/>
            <a:ext cx="8623300" cy="2120121"/>
          </a:xfrm>
          <a:effectLst/>
        </p:spPr>
        <p:txBody>
          <a:bodyPr anchor="t">
            <a:normAutofit/>
          </a:bodyPr>
          <a:lstStyle/>
          <a:p>
            <a:pPr marL="57150" indent="0">
              <a:buNone/>
            </a:pPr>
            <a:r>
              <a:rPr lang="en-US" sz="2800" b="1">
                <a:solidFill>
                  <a:schemeClr val="bg1"/>
                </a:solidFill>
              </a:rPr>
              <a:t>What is the training tool used to inform the employee of the correct way to perform the job?</a:t>
            </a:r>
          </a:p>
          <a:p>
            <a:pPr marL="0" indent="0">
              <a:buNone/>
            </a:pPr>
            <a:r>
              <a:rPr lang="en-US" sz="2600" b="1">
                <a:solidFill>
                  <a:schemeClr val="bg1"/>
                </a:solidFill>
              </a:rPr>
              <a:t>Select the correct answer:</a:t>
            </a:r>
          </a:p>
          <a:p>
            <a:endParaRPr lang="en-US" b="1">
              <a:solidFill>
                <a:schemeClr val="bg1"/>
              </a:solidFill>
            </a:endParaRPr>
          </a:p>
        </p:txBody>
      </p:sp>
      <p:sp>
        <p:nvSpPr>
          <p:cNvPr id="4" name="TextBox 3"/>
          <p:cNvSpPr txBox="1"/>
          <p:nvPr/>
        </p:nvSpPr>
        <p:spPr>
          <a:xfrm>
            <a:off x="2360239" y="3916343"/>
            <a:ext cx="4423522" cy="830997"/>
          </a:xfrm>
          <a:prstGeom prst="rect">
            <a:avLst/>
          </a:prstGeom>
          <a:solidFill>
            <a:schemeClr val="accent1"/>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4800" b="1"/>
              <a:t>Incident Log</a:t>
            </a:r>
            <a:endParaRPr lang="en-US" b="1"/>
          </a:p>
        </p:txBody>
      </p:sp>
      <p:sp>
        <p:nvSpPr>
          <p:cNvPr id="7" name="TextBox 6">
            <a:extLst>
              <a:ext uri="{FF2B5EF4-FFF2-40B4-BE49-F238E27FC236}">
                <a16:creationId xmlns:a16="http://schemas.microsoft.com/office/drawing/2014/main" id="{A5B76995-C6C7-31D7-819A-1A357DF517A3}"/>
              </a:ext>
            </a:extLst>
          </p:cNvPr>
          <p:cNvSpPr txBox="1"/>
          <p:nvPr/>
        </p:nvSpPr>
        <p:spPr>
          <a:xfrm>
            <a:off x="1270858" y="5370220"/>
            <a:ext cx="6602284" cy="830997"/>
          </a:xfrm>
          <a:prstGeom prst="rect">
            <a:avLst/>
          </a:prstGeom>
          <a:solidFill>
            <a:schemeClr val="accent1"/>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4800" b="1"/>
              <a:t>Conference Memo</a:t>
            </a:r>
            <a:endParaRPr lang="en-US" sz="1600" b="1"/>
          </a:p>
        </p:txBody>
      </p:sp>
    </p:spTree>
    <p:extLst>
      <p:ext uri="{BB962C8B-B14F-4D97-AF65-F5344CB8AC3E}">
        <p14:creationId xmlns:p14="http://schemas.microsoft.com/office/powerpoint/2010/main" val="397643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3000" fill="remove" grpId="0" nodeType="clickEffect">
                                  <p:stCondLst>
                                    <p:cond delay="0"/>
                                  </p:stCondLst>
                                  <p:childTnLst>
                                    <p:animClr clrSpc="rgb" dir="cw">
                                      <p:cBhvr override="childStyle">
                                        <p:cTn id="6" dur="250" autoRev="1" fill="remove"/>
                                        <p:tgtEl>
                                          <p:spTgt spid="4"/>
                                        </p:tgtEl>
                                        <p:attrNameLst>
                                          <p:attrName>style.color</p:attrName>
                                        </p:attrNameLst>
                                      </p:cBhvr>
                                      <p:to>
                                        <a:srgbClr val="00B050"/>
                                      </p:to>
                                    </p:animClr>
                                    <p:animClr clrSpc="rgb" dir="cw">
                                      <p:cBhvr>
                                        <p:cTn id="7" dur="250" autoRev="1" fill="remove"/>
                                        <p:tgtEl>
                                          <p:spTgt spid="4"/>
                                        </p:tgtEl>
                                        <p:attrNameLst>
                                          <p:attrName>fillcolor</p:attrName>
                                        </p:attrNameLst>
                                      </p:cBhvr>
                                      <p:to>
                                        <a:srgbClr val="00B050"/>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C8EA42B-47A7-575A-6A45-AAE8D872B81C}"/>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a:extLst>
              <a:ext uri="{FF2B5EF4-FFF2-40B4-BE49-F238E27FC236}">
                <a16:creationId xmlns:a16="http://schemas.microsoft.com/office/drawing/2014/main" id="{2A3607B6-63EA-D65B-D350-2DEB046F2D54}"/>
              </a:ext>
            </a:extLst>
          </p:cNvPr>
          <p:cNvSpPr>
            <a:spLocks noGrp="1"/>
          </p:cNvSpPr>
          <p:nvPr>
            <p:ph type="title"/>
          </p:nvPr>
        </p:nvSpPr>
        <p:spPr>
          <a:xfrm>
            <a:off x="0" y="303859"/>
            <a:ext cx="7524003" cy="970450"/>
          </a:xfrm>
        </p:spPr>
        <p:txBody>
          <a:bodyPr/>
          <a:lstStyle/>
          <a:p>
            <a:pPr marL="457200"/>
            <a:r>
              <a:rPr lang="en-US" sz="4400" dirty="0"/>
              <a:t>Contact AFSS/HR</a:t>
            </a:r>
          </a:p>
        </p:txBody>
      </p:sp>
      <p:pic>
        <p:nvPicPr>
          <p:cNvPr id="4" name="Picture 4" descr="Feeling Overwhelmed - A Surprising Contributor - Lead Life Well">
            <a:extLst>
              <a:ext uri="{FF2B5EF4-FFF2-40B4-BE49-F238E27FC236}">
                <a16:creationId xmlns:a16="http://schemas.microsoft.com/office/drawing/2014/main" id="{F80502E2-7174-BC65-31E2-A384D805FA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83"/>
          <a:stretch/>
        </p:blipFill>
        <p:spPr bwMode="auto">
          <a:xfrm>
            <a:off x="10130475" y="4305300"/>
            <a:ext cx="2441051" cy="204600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7129F448-EC8A-F874-6544-1A9D5A4220FD}"/>
              </a:ext>
            </a:extLst>
          </p:cNvPr>
          <p:cNvSpPr txBox="1">
            <a:spLocks/>
          </p:cNvSpPr>
          <p:nvPr/>
        </p:nvSpPr>
        <p:spPr>
          <a:xfrm>
            <a:off x="614277" y="1727126"/>
            <a:ext cx="7904081" cy="4389120"/>
          </a:xfrm>
          <a:prstGeom prst="rect">
            <a:avLst/>
          </a:prstGeom>
          <a:solidFill>
            <a:schemeClr val="accent1"/>
          </a:solidFill>
          <a:ln>
            <a:solidFill>
              <a:schemeClr val="bg1"/>
            </a:solidFill>
          </a:ln>
          <a:effectLst>
            <a:outerShdw blurRad="50800" dir="14400000">
              <a:srgbClr val="000000">
                <a:alpha val="40000"/>
              </a:srgbClr>
            </a:outerShdw>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Wingdings 2" charset="2"/>
              <a:buNone/>
            </a:pPr>
            <a:r>
              <a:rPr lang="en-US" sz="3600" b="1" dirty="0"/>
              <a:t>Before writing and issuing a </a:t>
            </a:r>
            <a:r>
              <a:rPr lang="en-US" sz="3600" b="1" i="1" dirty="0"/>
              <a:t>Conference Memo</a:t>
            </a:r>
            <a:r>
              <a:rPr lang="en-US" sz="3600" b="1" dirty="0"/>
              <a:t>, consult with your AFSS or HR Rep for assistance in drafting the document. </a:t>
            </a:r>
          </a:p>
        </p:txBody>
      </p:sp>
    </p:spTree>
    <p:extLst>
      <p:ext uri="{BB962C8B-B14F-4D97-AF65-F5344CB8AC3E}">
        <p14:creationId xmlns:p14="http://schemas.microsoft.com/office/powerpoint/2010/main" val="42708204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CE6F2"/>
        </a:solidFill>
        <a:effectLst/>
      </p:bgPr>
    </p:bg>
    <p:spTree>
      <p:nvGrpSpPr>
        <p:cNvPr id="1" name=""/>
        <p:cNvGrpSpPr/>
        <p:nvPr/>
      </p:nvGrpSpPr>
      <p:grpSpPr>
        <a:xfrm>
          <a:off x="0" y="0"/>
          <a:ext cx="0" cy="0"/>
          <a:chOff x="0" y="0"/>
          <a:chExt cx="0" cy="0"/>
        </a:xfrm>
      </p:grpSpPr>
      <p:pic>
        <p:nvPicPr>
          <p:cNvPr id="6" name="Picture 5" descr="Light from open door">
            <a:extLst>
              <a:ext uri="{FF2B5EF4-FFF2-40B4-BE49-F238E27FC236}">
                <a16:creationId xmlns:a16="http://schemas.microsoft.com/office/drawing/2014/main" id="{AB5723C1-4482-39A6-604E-BC4E303C6B15}"/>
              </a:ext>
            </a:extLst>
          </p:cNvPr>
          <p:cNvPicPr>
            <a:picLocks noChangeAspect="1"/>
          </p:cNvPicPr>
          <p:nvPr/>
        </p:nvPicPr>
        <p:blipFill rotWithShape="1">
          <a:blip r:embed="rId2">
            <a:duotone>
              <a:schemeClr val="accent1">
                <a:shade val="45000"/>
                <a:satMod val="135000"/>
              </a:schemeClr>
              <a:prstClr val="white"/>
            </a:duotone>
          </a:blip>
          <a:srcRect l="48727" r="11950" b="-1"/>
          <a:stretch/>
        </p:blipFill>
        <p:spPr>
          <a:xfrm>
            <a:off x="4581525" y="-1"/>
            <a:ext cx="4570837" cy="6858001"/>
          </a:xfrm>
          <a:prstGeom prst="rect">
            <a:avLst/>
          </a:prstGeom>
        </p:spPr>
      </p:pic>
      <p:sp>
        <p:nvSpPr>
          <p:cNvPr id="10"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95A7720-861F-0DD9-8F03-C119DAE623E8}"/>
              </a:ext>
            </a:extLst>
          </p:cNvPr>
          <p:cNvSpPr>
            <a:spLocks noGrp="1"/>
          </p:cNvSpPr>
          <p:nvPr>
            <p:ph type="title"/>
          </p:nvPr>
        </p:nvSpPr>
        <p:spPr>
          <a:xfrm>
            <a:off x="607500" y="447188"/>
            <a:ext cx="3802575" cy="1559412"/>
          </a:xfrm>
        </p:spPr>
        <p:txBody>
          <a:bodyPr>
            <a:normAutofit/>
          </a:bodyPr>
          <a:lstStyle/>
          <a:p>
            <a:r>
              <a:rPr lang="en-US"/>
              <a:t>Breakout Room</a:t>
            </a:r>
          </a:p>
        </p:txBody>
      </p:sp>
      <p:sp>
        <p:nvSpPr>
          <p:cNvPr id="3" name="Content Placeholder 2">
            <a:extLst>
              <a:ext uri="{FF2B5EF4-FFF2-40B4-BE49-F238E27FC236}">
                <a16:creationId xmlns:a16="http://schemas.microsoft.com/office/drawing/2014/main" id="{A8C34E77-8EB0-8572-D435-BF630C3825ED}"/>
              </a:ext>
            </a:extLst>
          </p:cNvPr>
          <p:cNvSpPr>
            <a:spLocks noGrp="1"/>
          </p:cNvSpPr>
          <p:nvPr>
            <p:ph idx="1"/>
          </p:nvPr>
        </p:nvSpPr>
        <p:spPr>
          <a:xfrm>
            <a:off x="142677" y="2413000"/>
            <a:ext cx="4570837" cy="3632200"/>
          </a:xfrm>
        </p:spPr>
        <p:txBody>
          <a:bodyPr>
            <a:normAutofit/>
          </a:bodyPr>
          <a:lstStyle/>
          <a:p>
            <a:pPr marL="0" indent="0">
              <a:buNone/>
            </a:pPr>
            <a:r>
              <a:rPr lang="en-US" sz="2800" b="1" dirty="0"/>
              <a:t>Use the following example to match statements to the sections they belong to on </a:t>
            </a:r>
            <a:r>
              <a:rPr lang="en-US" sz="2800" b="1" i="1" dirty="0"/>
              <a:t>Conference Memo</a:t>
            </a:r>
            <a:r>
              <a:rPr lang="en-US" sz="2800" b="1" dirty="0"/>
              <a:t>. </a:t>
            </a:r>
          </a:p>
          <a:p>
            <a:pPr marL="0" indent="0">
              <a:buNone/>
            </a:pPr>
            <a:endParaRPr lang="en-US" sz="2800" b="1" dirty="0"/>
          </a:p>
        </p:txBody>
      </p:sp>
    </p:spTree>
    <p:extLst>
      <p:ext uri="{BB962C8B-B14F-4D97-AF65-F5344CB8AC3E}">
        <p14:creationId xmlns:p14="http://schemas.microsoft.com/office/powerpoint/2010/main" val="4008951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D43F4FE-DA25-97DB-AF37-D354DE8B5B1C}"/>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6" name="Rectangle 5"/>
          <p:cNvSpPr/>
          <p:nvPr/>
        </p:nvSpPr>
        <p:spPr>
          <a:xfrm>
            <a:off x="527303" y="1600200"/>
            <a:ext cx="8089393" cy="2246769"/>
          </a:xfrm>
          <a:prstGeom prst="rect">
            <a:avLst/>
          </a:prstGeom>
        </p:spPr>
        <p:txBody>
          <a:bodyPr wrap="square">
            <a:spAutoFit/>
          </a:bodyPr>
          <a:lstStyle/>
          <a:p>
            <a:pPr>
              <a:spcAft>
                <a:spcPts val="1000"/>
              </a:spcAft>
            </a:pPr>
            <a:r>
              <a:rPr lang="en-US" sz="2800" b="1">
                <a:solidFill>
                  <a:srgbClr val="000000"/>
                </a:solidFill>
              </a:rPr>
              <a:t>On Jan 27, 2022 @ 9:30 am, staff were taking their break in the faculty lounge.  During the break, Veronica Smith approached Marian Garcia and yelled, “I know you’re talking about me! Say it in English bitch! ”</a:t>
            </a:r>
            <a:endParaRPr lang="en-US" sz="2600" b="1">
              <a:solidFill>
                <a:srgbClr val="000000"/>
              </a:solidFill>
            </a:endParaRPr>
          </a:p>
        </p:txBody>
      </p:sp>
      <p:sp>
        <p:nvSpPr>
          <p:cNvPr id="2" name="Title 1"/>
          <p:cNvSpPr>
            <a:spLocks noGrp="1"/>
          </p:cNvSpPr>
          <p:nvPr>
            <p:ph type="title"/>
          </p:nvPr>
        </p:nvSpPr>
        <p:spPr>
          <a:xfrm>
            <a:off x="0" y="270521"/>
            <a:ext cx="7524003" cy="970450"/>
          </a:xfrm>
        </p:spPr>
        <p:txBody>
          <a:bodyPr/>
          <a:lstStyle/>
          <a:p>
            <a:pPr marL="457200"/>
            <a:r>
              <a:rPr lang="en-US" sz="4400" dirty="0"/>
              <a:t>Activity 7</a:t>
            </a:r>
          </a:p>
        </p:txBody>
      </p:sp>
      <p:sp>
        <p:nvSpPr>
          <p:cNvPr id="3" name="Rectangle 2"/>
          <p:cNvSpPr/>
          <p:nvPr/>
        </p:nvSpPr>
        <p:spPr>
          <a:xfrm>
            <a:off x="923925" y="1143001"/>
            <a:ext cx="7467600" cy="369332"/>
          </a:xfrm>
          <a:prstGeom prst="rect">
            <a:avLst/>
          </a:prstGeom>
        </p:spPr>
        <p:txBody>
          <a:bodyPr wrap="square">
            <a:spAutoFit/>
          </a:bodyPr>
          <a:lstStyle/>
          <a:p>
            <a:pPr marL="285750" indent="-285750">
              <a:buFont typeface="Wingdings" panose="05000000000000000000" pitchFamily="2" charset="2"/>
              <a:buChar char="Ø"/>
            </a:pPr>
            <a:endParaRPr lang="en-US">
              <a:solidFill>
                <a:srgbClr val="000000"/>
              </a:solidFill>
            </a:endParaRPr>
          </a:p>
        </p:txBody>
      </p:sp>
      <p:sp>
        <p:nvSpPr>
          <p:cNvPr id="7" name="Rectangle 6">
            <a:extLst>
              <a:ext uri="{FF2B5EF4-FFF2-40B4-BE49-F238E27FC236}">
                <a16:creationId xmlns:a16="http://schemas.microsoft.com/office/drawing/2014/main" id="{8B89F6C2-3468-DC03-CB68-45B89EFD84F0}"/>
              </a:ext>
            </a:extLst>
          </p:cNvPr>
          <p:cNvSpPr/>
          <p:nvPr/>
        </p:nvSpPr>
        <p:spPr>
          <a:xfrm>
            <a:off x="527303" y="4578730"/>
            <a:ext cx="8089393" cy="954107"/>
          </a:xfrm>
          <a:prstGeom prst="rect">
            <a:avLst/>
          </a:prstGeom>
          <a:solidFill>
            <a:schemeClr val="tx1"/>
          </a:solidFill>
          <a:ln>
            <a:solidFill>
              <a:srgbClr val="00C6BB"/>
            </a:solidFill>
          </a:ln>
        </p:spPr>
        <p:txBody>
          <a:bodyPr wrap="square">
            <a:spAutoFit/>
          </a:bodyPr>
          <a:lstStyle/>
          <a:p>
            <a:pPr algn="ctr">
              <a:spcAft>
                <a:spcPts val="1000"/>
              </a:spcAft>
            </a:pPr>
            <a:r>
              <a:rPr lang="en-US" sz="2600" b="1" dirty="0">
                <a:solidFill>
                  <a:schemeClr val="accent1"/>
                </a:solidFill>
              </a:rPr>
              <a:t>Note: When composing the Incident log, k</a:t>
            </a:r>
            <a:r>
              <a:rPr lang="en-US" sz="2800" b="1" dirty="0">
                <a:solidFill>
                  <a:schemeClr val="accent1"/>
                </a:solidFill>
              </a:rPr>
              <a:t>eep the 4Ws and How in mind.</a:t>
            </a:r>
            <a:endParaRPr lang="en-US" sz="2600" b="1" dirty="0">
              <a:solidFill>
                <a:schemeClr val="accent1"/>
              </a:solidFill>
            </a:endParaRPr>
          </a:p>
        </p:txBody>
      </p:sp>
    </p:spTree>
    <p:extLst>
      <p:ext uri="{BB962C8B-B14F-4D97-AF65-F5344CB8AC3E}">
        <p14:creationId xmlns:p14="http://schemas.microsoft.com/office/powerpoint/2010/main" val="10508902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DCE6F2"/>
        </a:solidFill>
        <a:effectLst/>
      </p:bgPr>
    </p:bg>
    <p:spTree>
      <p:nvGrpSpPr>
        <p:cNvPr id="1" name=""/>
        <p:cNvGrpSpPr/>
        <p:nvPr/>
      </p:nvGrpSpPr>
      <p:grpSpPr>
        <a:xfrm>
          <a:off x="0" y="0"/>
          <a:ext cx="0" cy="0"/>
          <a:chOff x="0" y="0"/>
          <a:chExt cx="0" cy="0"/>
        </a:xfrm>
      </p:grpSpPr>
      <p:pic>
        <p:nvPicPr>
          <p:cNvPr id="6" name="Picture 5" descr="Light from open door">
            <a:extLst>
              <a:ext uri="{FF2B5EF4-FFF2-40B4-BE49-F238E27FC236}">
                <a16:creationId xmlns:a16="http://schemas.microsoft.com/office/drawing/2014/main" id="{AB5723C1-4482-39A6-604E-BC4E303C6B15}"/>
              </a:ext>
            </a:extLst>
          </p:cNvPr>
          <p:cNvPicPr>
            <a:picLocks noChangeAspect="1"/>
          </p:cNvPicPr>
          <p:nvPr/>
        </p:nvPicPr>
        <p:blipFill rotWithShape="1">
          <a:blip r:embed="rId3">
            <a:duotone>
              <a:schemeClr val="accent1">
                <a:shade val="45000"/>
                <a:satMod val="135000"/>
              </a:schemeClr>
              <a:prstClr val="white"/>
            </a:duotone>
          </a:blip>
          <a:srcRect l="48727" r="11950" b="-1"/>
          <a:stretch/>
        </p:blipFill>
        <p:spPr>
          <a:xfrm>
            <a:off x="4581525" y="-1"/>
            <a:ext cx="4570837" cy="6858001"/>
          </a:xfrm>
          <a:prstGeom prst="rect">
            <a:avLst/>
          </a:prstGeom>
        </p:spPr>
      </p:pic>
      <p:sp>
        <p:nvSpPr>
          <p:cNvPr id="10"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95A7720-861F-0DD9-8F03-C119DAE623E8}"/>
              </a:ext>
            </a:extLst>
          </p:cNvPr>
          <p:cNvSpPr>
            <a:spLocks noGrp="1"/>
          </p:cNvSpPr>
          <p:nvPr>
            <p:ph type="title"/>
          </p:nvPr>
        </p:nvSpPr>
        <p:spPr>
          <a:xfrm>
            <a:off x="607500" y="447188"/>
            <a:ext cx="3802575" cy="1559412"/>
          </a:xfrm>
        </p:spPr>
        <p:txBody>
          <a:bodyPr>
            <a:normAutofit/>
          </a:bodyPr>
          <a:lstStyle/>
          <a:p>
            <a:r>
              <a:rPr lang="en-US"/>
              <a:t>Breakout Room</a:t>
            </a:r>
          </a:p>
        </p:txBody>
      </p:sp>
      <p:sp>
        <p:nvSpPr>
          <p:cNvPr id="7" name="Content Placeholder 6">
            <a:extLst>
              <a:ext uri="{FF2B5EF4-FFF2-40B4-BE49-F238E27FC236}">
                <a16:creationId xmlns:a16="http://schemas.microsoft.com/office/drawing/2014/main" id="{7CB02E43-A12D-2D53-3BD7-D1F317BC62D5}"/>
              </a:ext>
            </a:extLst>
          </p:cNvPr>
          <p:cNvSpPr>
            <a:spLocks noGrp="1"/>
          </p:cNvSpPr>
          <p:nvPr>
            <p:ph idx="1"/>
          </p:nvPr>
        </p:nvSpPr>
        <p:spPr>
          <a:xfrm>
            <a:off x="1236952" y="2146085"/>
            <a:ext cx="2492003" cy="2146513"/>
          </a:xfrm>
        </p:spPr>
        <p:txBody>
          <a:bodyPr>
            <a:noAutofit/>
          </a:bodyPr>
          <a:lstStyle/>
          <a:p>
            <a:pPr marL="0" indent="0" algn="ctr">
              <a:buNone/>
            </a:pPr>
            <a:r>
              <a:rPr lang="en-US" sz="4800" b="1"/>
              <a:t>5 Minutes</a:t>
            </a:r>
          </a:p>
        </p:txBody>
      </p:sp>
      <p:pic>
        <p:nvPicPr>
          <p:cNvPr id="8" name="Online Media 7" title="5 Minute Timer">
            <a:hlinkClick r:id="" action="ppaction://media"/>
            <a:extLst>
              <a:ext uri="{FF2B5EF4-FFF2-40B4-BE49-F238E27FC236}">
                <a16:creationId xmlns:a16="http://schemas.microsoft.com/office/drawing/2014/main" id="{A74E5884-D849-E141-BFF7-2700C1298BB3}"/>
              </a:ext>
            </a:extLst>
          </p:cNvPr>
          <p:cNvPicPr>
            <a:picLocks noRot="1" noChangeAspect="1"/>
          </p:cNvPicPr>
          <p:nvPr>
            <a:videoFile r:link="rId1"/>
          </p:nvPr>
        </p:nvPicPr>
        <p:blipFill>
          <a:blip r:embed="rId4"/>
          <a:stretch>
            <a:fillRect/>
          </a:stretch>
        </p:blipFill>
        <p:spPr>
          <a:xfrm>
            <a:off x="607500" y="4424721"/>
            <a:ext cx="3614248" cy="2042050"/>
          </a:xfrm>
          <a:prstGeom prst="rect">
            <a:avLst/>
          </a:prstGeom>
        </p:spPr>
      </p:pic>
    </p:spTree>
    <p:extLst>
      <p:ext uri="{BB962C8B-B14F-4D97-AF65-F5344CB8AC3E}">
        <p14:creationId xmlns:p14="http://schemas.microsoft.com/office/powerpoint/2010/main" val="391778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8282437A-4D91-A2E2-A3B8-2290B87ADE02}"/>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3" name="Rectangle 2"/>
          <p:cNvSpPr/>
          <p:nvPr/>
        </p:nvSpPr>
        <p:spPr>
          <a:xfrm>
            <a:off x="3891517" y="261691"/>
            <a:ext cx="7467600" cy="1097280"/>
          </a:xfrm>
          <a:prstGeom prst="rect">
            <a:avLst/>
          </a:prstGeom>
        </p:spPr>
        <p:txBody>
          <a:bodyPr wrap="square">
            <a:spAutoFit/>
          </a:bodyPr>
          <a:lstStyle/>
          <a:p>
            <a:pPr marL="285750" indent="-285750">
              <a:buFont typeface="Wingdings" panose="05000000000000000000" pitchFamily="2" charset="2"/>
              <a:buChar char="Ø"/>
            </a:pPr>
            <a:endParaRPr lang="en-US">
              <a:solidFill>
                <a:srgbClr val="00000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4142663544"/>
              </p:ext>
            </p:extLst>
          </p:nvPr>
        </p:nvGraphicFramePr>
        <p:xfrm>
          <a:off x="-8206208" y="21250"/>
          <a:ext cx="7589520" cy="3749040"/>
        </p:xfrm>
        <a:graphic>
          <a:graphicData uri="http://schemas.openxmlformats.org/drawingml/2006/table">
            <a:tbl>
              <a:tblPr firstRow="1" bandRow="1">
                <a:tableStyleId>{2D5ABB26-0587-4C30-8999-92F81FD0307C}</a:tableStyleId>
              </a:tblPr>
              <a:tblGrid>
                <a:gridCol w="1225296">
                  <a:extLst>
                    <a:ext uri="{9D8B030D-6E8A-4147-A177-3AD203B41FA5}">
                      <a16:colId xmlns:a16="http://schemas.microsoft.com/office/drawing/2014/main" val="1167016249"/>
                    </a:ext>
                  </a:extLst>
                </a:gridCol>
                <a:gridCol w="6364224">
                  <a:extLst>
                    <a:ext uri="{9D8B030D-6E8A-4147-A177-3AD203B41FA5}">
                      <a16:colId xmlns:a16="http://schemas.microsoft.com/office/drawing/2014/main" val="592882592"/>
                    </a:ext>
                  </a:extLst>
                </a:gridCol>
              </a:tblGrid>
              <a:tr h="426574">
                <a:tc>
                  <a:txBody>
                    <a:bodyPr/>
                    <a:lstStyle/>
                    <a:p>
                      <a:pPr algn="ctr"/>
                      <a:r>
                        <a:rPr lang="en-US" sz="2400">
                          <a:solidFill>
                            <a:srgbClr val="000000"/>
                          </a:solidFill>
                        </a:rPr>
                        <a:t>When? </a:t>
                      </a:r>
                      <a:endParaRPr lang="en-US" sz="2400" b="0">
                        <a:solidFill>
                          <a:srgbClr val="000000"/>
                        </a:solidFill>
                      </a:endParaRP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400">
                          <a:solidFill>
                            <a:srgbClr val="000000"/>
                          </a:solidFill>
                        </a:rPr>
                        <a:t>On 01/27/22, during the 9:30 am break</a:t>
                      </a:r>
                      <a:endParaRPr lang="en-US" sz="2400" b="0">
                        <a:solidFill>
                          <a:srgbClr val="000000"/>
                        </a:solidFill>
                      </a:endParaRPr>
                    </a:p>
                  </a:txBody>
                  <a:tcP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3130524"/>
                  </a:ext>
                </a:extLst>
              </a:tr>
              <a:tr h="426574">
                <a:tc>
                  <a:txBody>
                    <a:bodyPr/>
                    <a:lstStyle/>
                    <a:p>
                      <a:pPr algn="ctr"/>
                      <a:r>
                        <a:rPr lang="en-US" sz="2400">
                          <a:solidFill>
                            <a:srgbClr val="000000"/>
                          </a:solidFill>
                        </a:rPr>
                        <a:t>Where?</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400">
                          <a:solidFill>
                            <a:srgbClr val="000000"/>
                          </a:solidFill>
                        </a:rPr>
                        <a:t>In the faculty lounge</a:t>
                      </a:r>
                    </a:p>
                  </a:txBody>
                  <a:tcP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8009980"/>
                  </a:ext>
                </a:extLst>
              </a:tr>
              <a:tr h="426574">
                <a:tc>
                  <a:txBody>
                    <a:bodyPr/>
                    <a:lstStyle/>
                    <a:p>
                      <a:pPr algn="ctr"/>
                      <a:r>
                        <a:rPr lang="en-US" sz="2400">
                          <a:solidFill>
                            <a:srgbClr val="000000"/>
                          </a:solidFill>
                        </a:rPr>
                        <a:t>Who? </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a:solidFill>
                            <a:srgbClr val="000000"/>
                          </a:solidFill>
                        </a:rPr>
                        <a:t>Veronica Smith and Marian Garcia</a:t>
                      </a:r>
                    </a:p>
                  </a:txBody>
                  <a:tcP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6617287"/>
                  </a:ext>
                </a:extLst>
              </a:tr>
              <a:tr h="1109092">
                <a:tc>
                  <a:txBody>
                    <a:bodyPr/>
                    <a:lstStyle/>
                    <a:p>
                      <a:pPr algn="ctr"/>
                      <a:r>
                        <a:rPr lang="en-US" sz="2400">
                          <a:solidFill>
                            <a:srgbClr val="000000"/>
                          </a:solidFill>
                        </a:rPr>
                        <a:t>What?</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a:solidFill>
                            <a:srgbClr val="000000"/>
                          </a:solidFill>
                        </a:rPr>
                        <a:t>Veronica Smith came within two inches of Marian Garcia’s face, pointed her finger towards Marian’s eye and yelled, “I’m tired of your dumb ass”.</a:t>
                      </a:r>
                    </a:p>
                  </a:txBody>
                  <a:tcP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0145035"/>
                  </a:ext>
                </a:extLst>
              </a:tr>
              <a:tr h="426574">
                <a:tc>
                  <a:txBody>
                    <a:bodyPr/>
                    <a:lstStyle/>
                    <a:p>
                      <a:pPr algn="ctr"/>
                      <a:r>
                        <a:rPr lang="en-US" sz="2400">
                          <a:solidFill>
                            <a:srgbClr val="000000"/>
                          </a:solidFill>
                        </a:rPr>
                        <a:t>How?</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400">
                          <a:solidFill>
                            <a:srgbClr val="000000"/>
                          </a:solidFill>
                        </a:rPr>
                        <a:t>Staff</a:t>
                      </a:r>
                      <a:r>
                        <a:rPr lang="en-US" sz="2400" baseline="0">
                          <a:solidFill>
                            <a:srgbClr val="000000"/>
                          </a:solidFill>
                        </a:rPr>
                        <a:t> morale and teamwork decreased.</a:t>
                      </a:r>
                      <a:endParaRPr lang="en-US" sz="2400">
                        <a:solidFill>
                          <a:srgbClr val="000000"/>
                        </a:solidFill>
                      </a:endParaRPr>
                    </a:p>
                  </a:txBody>
                  <a:tcP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942604"/>
                  </a:ext>
                </a:extLst>
              </a:tr>
            </a:tbl>
          </a:graphicData>
        </a:graphic>
      </p:graphicFrame>
      <p:sp>
        <p:nvSpPr>
          <p:cNvPr id="4" name="TextBox 3">
            <a:extLst>
              <a:ext uri="{FF2B5EF4-FFF2-40B4-BE49-F238E27FC236}">
                <a16:creationId xmlns:a16="http://schemas.microsoft.com/office/drawing/2014/main" id="{37655348-4A27-B085-C019-0F99362F6838}"/>
              </a:ext>
            </a:extLst>
          </p:cNvPr>
          <p:cNvSpPr txBox="1"/>
          <p:nvPr/>
        </p:nvSpPr>
        <p:spPr>
          <a:xfrm>
            <a:off x="0" y="456388"/>
            <a:ext cx="8527312" cy="769441"/>
          </a:xfrm>
          <a:prstGeom prst="rect">
            <a:avLst/>
          </a:prstGeom>
          <a:noFill/>
        </p:spPr>
        <p:txBody>
          <a:bodyPr wrap="square" rtlCol="0">
            <a:spAutoFit/>
          </a:bodyPr>
          <a:lstStyle/>
          <a:p>
            <a:pPr marL="457200"/>
            <a:r>
              <a:rPr lang="en-US" sz="4400" b="1">
                <a:latin typeface="+mj-lt"/>
              </a:rPr>
              <a:t>Conference Memo Review</a:t>
            </a:r>
          </a:p>
        </p:txBody>
      </p:sp>
      <p:pic>
        <p:nvPicPr>
          <p:cNvPr id="5" name="Picture 4" descr="Letter&#10;&#10;Description automatically generated with medium confidence">
            <a:extLst>
              <a:ext uri="{FF2B5EF4-FFF2-40B4-BE49-F238E27FC236}">
                <a16:creationId xmlns:a16="http://schemas.microsoft.com/office/drawing/2014/main" id="{2CCF1815-9007-4FCE-D44D-6B33E2E9B0D5}"/>
              </a:ext>
            </a:extLst>
          </p:cNvPr>
          <p:cNvPicPr>
            <a:picLocks noChangeAspect="1"/>
          </p:cNvPicPr>
          <p:nvPr/>
        </p:nvPicPr>
        <p:blipFill rotWithShape="1">
          <a:blip r:embed="rId3"/>
          <a:srcRect t="-1" b="58450"/>
          <a:stretch/>
        </p:blipFill>
        <p:spPr>
          <a:xfrm>
            <a:off x="-165202" y="1609200"/>
            <a:ext cx="9288873" cy="5248800"/>
          </a:xfrm>
          <a:prstGeom prst="rect">
            <a:avLst/>
          </a:prstGeom>
        </p:spPr>
      </p:pic>
      <p:sp>
        <p:nvSpPr>
          <p:cNvPr id="6" name="TextBox 5">
            <a:extLst>
              <a:ext uri="{FF2B5EF4-FFF2-40B4-BE49-F238E27FC236}">
                <a16:creationId xmlns:a16="http://schemas.microsoft.com/office/drawing/2014/main" id="{85E579A3-33C5-980B-7016-4858749DE20E}"/>
              </a:ext>
            </a:extLst>
          </p:cNvPr>
          <p:cNvSpPr txBox="1"/>
          <p:nvPr/>
        </p:nvSpPr>
        <p:spPr>
          <a:xfrm>
            <a:off x="1516049" y="2887509"/>
            <a:ext cx="1669774" cy="369332"/>
          </a:xfrm>
          <a:prstGeom prst="rect">
            <a:avLst/>
          </a:prstGeom>
          <a:noFill/>
        </p:spPr>
        <p:txBody>
          <a:bodyPr wrap="square" rtlCol="0">
            <a:spAutoFit/>
          </a:bodyPr>
          <a:lstStyle/>
          <a:p>
            <a:r>
              <a:rPr lang="en-US" b="1">
                <a:solidFill>
                  <a:schemeClr val="bg1"/>
                </a:solidFill>
              </a:rPr>
              <a:t>Jan 27, 2022</a:t>
            </a:r>
          </a:p>
        </p:txBody>
      </p:sp>
      <p:sp>
        <p:nvSpPr>
          <p:cNvPr id="10" name="TextBox 9">
            <a:extLst>
              <a:ext uri="{FF2B5EF4-FFF2-40B4-BE49-F238E27FC236}">
                <a16:creationId xmlns:a16="http://schemas.microsoft.com/office/drawing/2014/main" id="{7EC651B9-4C5E-766E-CCF3-E09114B7F74F}"/>
              </a:ext>
            </a:extLst>
          </p:cNvPr>
          <p:cNvSpPr txBox="1"/>
          <p:nvPr/>
        </p:nvSpPr>
        <p:spPr>
          <a:xfrm>
            <a:off x="2110409" y="3426645"/>
            <a:ext cx="2247648" cy="338554"/>
          </a:xfrm>
          <a:prstGeom prst="rect">
            <a:avLst/>
          </a:prstGeom>
          <a:noFill/>
        </p:spPr>
        <p:txBody>
          <a:bodyPr wrap="square" rtlCol="0">
            <a:spAutoFit/>
          </a:bodyPr>
          <a:lstStyle/>
          <a:p>
            <a:r>
              <a:rPr lang="en-US" sz="1600" b="1">
                <a:solidFill>
                  <a:schemeClr val="bg1"/>
                </a:solidFill>
              </a:rPr>
              <a:t>Veronica Smith</a:t>
            </a:r>
          </a:p>
        </p:txBody>
      </p:sp>
      <p:sp>
        <p:nvSpPr>
          <p:cNvPr id="11" name="TextBox 10">
            <a:extLst>
              <a:ext uri="{FF2B5EF4-FFF2-40B4-BE49-F238E27FC236}">
                <a16:creationId xmlns:a16="http://schemas.microsoft.com/office/drawing/2014/main" id="{9C165EE5-692A-E17E-2465-985240F146DD}"/>
              </a:ext>
            </a:extLst>
          </p:cNvPr>
          <p:cNvSpPr txBox="1"/>
          <p:nvPr/>
        </p:nvSpPr>
        <p:spPr>
          <a:xfrm>
            <a:off x="4479235" y="3383221"/>
            <a:ext cx="1669774" cy="338554"/>
          </a:xfrm>
          <a:prstGeom prst="rect">
            <a:avLst/>
          </a:prstGeom>
          <a:noFill/>
        </p:spPr>
        <p:txBody>
          <a:bodyPr wrap="square" rtlCol="0">
            <a:spAutoFit/>
          </a:bodyPr>
          <a:lstStyle/>
          <a:p>
            <a:r>
              <a:rPr lang="en-US" sz="1600" b="1">
                <a:solidFill>
                  <a:schemeClr val="bg1"/>
                </a:solidFill>
              </a:rPr>
              <a:t>3567234</a:t>
            </a:r>
          </a:p>
        </p:txBody>
      </p:sp>
      <p:sp>
        <p:nvSpPr>
          <p:cNvPr id="12" name="TextBox 11">
            <a:extLst>
              <a:ext uri="{FF2B5EF4-FFF2-40B4-BE49-F238E27FC236}">
                <a16:creationId xmlns:a16="http://schemas.microsoft.com/office/drawing/2014/main" id="{E48BD206-2F24-C008-EA58-C1D5D9C97A8C}"/>
              </a:ext>
            </a:extLst>
          </p:cNvPr>
          <p:cNvSpPr txBox="1"/>
          <p:nvPr/>
        </p:nvSpPr>
        <p:spPr>
          <a:xfrm>
            <a:off x="6270187" y="3354281"/>
            <a:ext cx="1669774" cy="338554"/>
          </a:xfrm>
          <a:prstGeom prst="rect">
            <a:avLst/>
          </a:prstGeom>
          <a:noFill/>
        </p:spPr>
        <p:txBody>
          <a:bodyPr wrap="square" rtlCol="0">
            <a:spAutoFit/>
          </a:bodyPr>
          <a:lstStyle/>
          <a:p>
            <a:r>
              <a:rPr lang="en-US" sz="1600" b="1">
                <a:solidFill>
                  <a:schemeClr val="bg1"/>
                </a:solidFill>
              </a:rPr>
              <a:t>ABC Academy</a:t>
            </a:r>
          </a:p>
        </p:txBody>
      </p:sp>
      <p:sp>
        <p:nvSpPr>
          <p:cNvPr id="14" name="TextBox 13">
            <a:extLst>
              <a:ext uri="{FF2B5EF4-FFF2-40B4-BE49-F238E27FC236}">
                <a16:creationId xmlns:a16="http://schemas.microsoft.com/office/drawing/2014/main" id="{393356D7-49CB-2770-D98B-80CD803233BC}"/>
              </a:ext>
            </a:extLst>
          </p:cNvPr>
          <p:cNvSpPr txBox="1"/>
          <p:nvPr/>
        </p:nvSpPr>
        <p:spPr>
          <a:xfrm>
            <a:off x="1987827" y="3786600"/>
            <a:ext cx="3005592" cy="338554"/>
          </a:xfrm>
          <a:prstGeom prst="rect">
            <a:avLst/>
          </a:prstGeom>
          <a:noFill/>
        </p:spPr>
        <p:txBody>
          <a:bodyPr wrap="square" rtlCol="0">
            <a:spAutoFit/>
          </a:bodyPr>
          <a:lstStyle/>
          <a:p>
            <a:r>
              <a:rPr lang="en-US" sz="1600" b="1">
                <a:solidFill>
                  <a:schemeClr val="bg1"/>
                </a:solidFill>
              </a:rPr>
              <a:t>Jane Doe</a:t>
            </a:r>
          </a:p>
        </p:txBody>
      </p:sp>
      <p:sp>
        <p:nvSpPr>
          <p:cNvPr id="15" name="TextBox 14">
            <a:extLst>
              <a:ext uri="{FF2B5EF4-FFF2-40B4-BE49-F238E27FC236}">
                <a16:creationId xmlns:a16="http://schemas.microsoft.com/office/drawing/2014/main" id="{78FBA0F5-7B63-0B36-D0DB-1A51FF3D92B4}"/>
              </a:ext>
            </a:extLst>
          </p:cNvPr>
          <p:cNvSpPr txBox="1"/>
          <p:nvPr/>
        </p:nvSpPr>
        <p:spPr>
          <a:xfrm>
            <a:off x="5150457" y="3812461"/>
            <a:ext cx="3005592" cy="338554"/>
          </a:xfrm>
          <a:prstGeom prst="rect">
            <a:avLst/>
          </a:prstGeom>
          <a:noFill/>
        </p:spPr>
        <p:txBody>
          <a:bodyPr wrap="square" rtlCol="0">
            <a:spAutoFit/>
          </a:bodyPr>
          <a:lstStyle/>
          <a:p>
            <a:r>
              <a:rPr lang="en-US" sz="1600" b="1">
                <a:solidFill>
                  <a:schemeClr val="bg1"/>
                </a:solidFill>
              </a:rPr>
              <a:t>FSM</a:t>
            </a:r>
          </a:p>
        </p:txBody>
      </p:sp>
      <p:sp>
        <p:nvSpPr>
          <p:cNvPr id="16" name="TextBox 15">
            <a:extLst>
              <a:ext uri="{FF2B5EF4-FFF2-40B4-BE49-F238E27FC236}">
                <a16:creationId xmlns:a16="http://schemas.microsoft.com/office/drawing/2014/main" id="{88B31CE5-4B01-2DEA-5CF0-86B17CDD121F}"/>
              </a:ext>
            </a:extLst>
          </p:cNvPr>
          <p:cNvSpPr txBox="1"/>
          <p:nvPr/>
        </p:nvSpPr>
        <p:spPr>
          <a:xfrm>
            <a:off x="833562" y="4788673"/>
            <a:ext cx="1669774" cy="369332"/>
          </a:xfrm>
          <a:prstGeom prst="rect">
            <a:avLst/>
          </a:prstGeom>
          <a:noFill/>
        </p:spPr>
        <p:txBody>
          <a:bodyPr wrap="square" rtlCol="0">
            <a:spAutoFit/>
          </a:bodyPr>
          <a:lstStyle/>
          <a:p>
            <a:r>
              <a:rPr lang="en-US" b="1">
                <a:solidFill>
                  <a:schemeClr val="bg1"/>
                </a:solidFill>
              </a:rPr>
              <a:t>01.27.22</a:t>
            </a:r>
          </a:p>
        </p:txBody>
      </p:sp>
      <p:sp>
        <p:nvSpPr>
          <p:cNvPr id="17" name="TextBox 16">
            <a:extLst>
              <a:ext uri="{FF2B5EF4-FFF2-40B4-BE49-F238E27FC236}">
                <a16:creationId xmlns:a16="http://schemas.microsoft.com/office/drawing/2014/main" id="{741C6262-9195-CEA8-FB67-18E423D846DA}"/>
              </a:ext>
            </a:extLst>
          </p:cNvPr>
          <p:cNvSpPr txBox="1"/>
          <p:nvPr/>
        </p:nvSpPr>
        <p:spPr>
          <a:xfrm>
            <a:off x="3641251" y="4767815"/>
            <a:ext cx="5482418" cy="646331"/>
          </a:xfrm>
          <a:prstGeom prst="rect">
            <a:avLst/>
          </a:prstGeom>
          <a:solidFill>
            <a:schemeClr val="tx1"/>
          </a:solidFill>
        </p:spPr>
        <p:txBody>
          <a:bodyPr wrap="square" rtlCol="0">
            <a:spAutoFit/>
          </a:bodyPr>
          <a:lstStyle/>
          <a:p>
            <a:r>
              <a:rPr lang="en-US" b="1">
                <a:solidFill>
                  <a:schemeClr val="bg1"/>
                </a:solidFill>
              </a:rPr>
              <a:t>Discourteous, abusive or threatening treatment of Employees/Students </a:t>
            </a:r>
          </a:p>
        </p:txBody>
      </p:sp>
      <p:sp>
        <p:nvSpPr>
          <p:cNvPr id="7" name="TextBox 6">
            <a:extLst>
              <a:ext uri="{FF2B5EF4-FFF2-40B4-BE49-F238E27FC236}">
                <a16:creationId xmlns:a16="http://schemas.microsoft.com/office/drawing/2014/main" id="{A0989D0B-9987-067C-93C9-5754A3D122C0}"/>
              </a:ext>
            </a:extLst>
          </p:cNvPr>
          <p:cNvSpPr txBox="1"/>
          <p:nvPr/>
        </p:nvSpPr>
        <p:spPr>
          <a:xfrm>
            <a:off x="833561" y="5397500"/>
            <a:ext cx="8290108" cy="646331"/>
          </a:xfrm>
          <a:prstGeom prst="rect">
            <a:avLst/>
          </a:prstGeom>
          <a:noFill/>
        </p:spPr>
        <p:txBody>
          <a:bodyPr wrap="square" rtlCol="0">
            <a:spAutoFit/>
          </a:bodyPr>
          <a:lstStyle/>
          <a:p>
            <a:r>
              <a:rPr lang="en-US" b="1">
                <a:solidFill>
                  <a:schemeClr val="bg1"/>
                </a:solidFill>
              </a:rPr>
              <a:t>Your  statement of “speak English Bitch.” when addressing Marian was abusive. </a:t>
            </a:r>
          </a:p>
        </p:txBody>
      </p:sp>
      <p:sp>
        <p:nvSpPr>
          <p:cNvPr id="18" name="TextBox 17">
            <a:extLst>
              <a:ext uri="{FF2B5EF4-FFF2-40B4-BE49-F238E27FC236}">
                <a16:creationId xmlns:a16="http://schemas.microsoft.com/office/drawing/2014/main" id="{B35414B7-E1D5-B39F-380C-CD62B5687B92}"/>
              </a:ext>
            </a:extLst>
          </p:cNvPr>
          <p:cNvSpPr txBox="1"/>
          <p:nvPr/>
        </p:nvSpPr>
        <p:spPr>
          <a:xfrm>
            <a:off x="817990" y="5925926"/>
            <a:ext cx="8165589" cy="923330"/>
          </a:xfrm>
          <a:prstGeom prst="rect">
            <a:avLst/>
          </a:prstGeom>
          <a:noFill/>
        </p:spPr>
        <p:txBody>
          <a:bodyPr wrap="square" rtlCol="0">
            <a:spAutoFit/>
          </a:bodyPr>
          <a:lstStyle/>
          <a:p>
            <a:r>
              <a:rPr lang="en-US" b="1">
                <a:solidFill>
                  <a:schemeClr val="bg1"/>
                </a:solidFill>
              </a:rPr>
              <a:t>You violated of the district’s policy regarding discrimination based on language spoken. You were overheard making harassing comments about Marian speaking another language. </a:t>
            </a:r>
          </a:p>
        </p:txBody>
      </p:sp>
    </p:spTree>
    <p:extLst>
      <p:ext uri="{BB962C8B-B14F-4D97-AF65-F5344CB8AC3E}">
        <p14:creationId xmlns:p14="http://schemas.microsoft.com/office/powerpoint/2010/main" val="122050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5" grpId="0"/>
      <p:bldP spid="16" grpId="0"/>
      <p:bldP spid="17" grpId="0" animBg="1"/>
      <p:bldP spid="7" grpId="0"/>
      <p:bldP spid="18"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8282437A-4D91-A2E2-A3B8-2290B87ADE02}"/>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3" name="Rectangle 2"/>
          <p:cNvSpPr/>
          <p:nvPr/>
        </p:nvSpPr>
        <p:spPr>
          <a:xfrm>
            <a:off x="3891517" y="261691"/>
            <a:ext cx="7467600" cy="1097280"/>
          </a:xfrm>
          <a:prstGeom prst="rect">
            <a:avLst/>
          </a:prstGeom>
        </p:spPr>
        <p:txBody>
          <a:bodyPr wrap="square">
            <a:spAutoFit/>
          </a:bodyPr>
          <a:lstStyle/>
          <a:p>
            <a:pPr marL="285750" indent="-285750">
              <a:buFont typeface="Wingdings" panose="05000000000000000000" pitchFamily="2" charset="2"/>
              <a:buChar char="Ø"/>
            </a:pPr>
            <a:endParaRPr lang="en-US">
              <a:solidFill>
                <a:srgbClr val="000000"/>
              </a:solidFill>
            </a:endParaRPr>
          </a:p>
        </p:txBody>
      </p:sp>
      <p:sp>
        <p:nvSpPr>
          <p:cNvPr id="4" name="TextBox 3">
            <a:extLst>
              <a:ext uri="{FF2B5EF4-FFF2-40B4-BE49-F238E27FC236}">
                <a16:creationId xmlns:a16="http://schemas.microsoft.com/office/drawing/2014/main" id="{37655348-4A27-B085-C019-0F99362F6838}"/>
              </a:ext>
            </a:extLst>
          </p:cNvPr>
          <p:cNvSpPr txBox="1"/>
          <p:nvPr/>
        </p:nvSpPr>
        <p:spPr>
          <a:xfrm>
            <a:off x="0" y="456388"/>
            <a:ext cx="8527312" cy="769441"/>
          </a:xfrm>
          <a:prstGeom prst="rect">
            <a:avLst/>
          </a:prstGeom>
          <a:noFill/>
        </p:spPr>
        <p:txBody>
          <a:bodyPr wrap="square" rtlCol="0">
            <a:spAutoFit/>
          </a:bodyPr>
          <a:lstStyle/>
          <a:p>
            <a:pPr marL="457200"/>
            <a:r>
              <a:rPr lang="en-US" sz="4400" b="1">
                <a:latin typeface="+mj-lt"/>
              </a:rPr>
              <a:t>Conference Memo Review</a:t>
            </a:r>
          </a:p>
        </p:txBody>
      </p:sp>
      <p:pic>
        <p:nvPicPr>
          <p:cNvPr id="5" name="Picture 4" descr="Letter&#10;&#10;Description automatically generated with medium confidence">
            <a:extLst>
              <a:ext uri="{FF2B5EF4-FFF2-40B4-BE49-F238E27FC236}">
                <a16:creationId xmlns:a16="http://schemas.microsoft.com/office/drawing/2014/main" id="{2CCF1815-9007-4FCE-D44D-6B33E2E9B0D5}"/>
              </a:ext>
            </a:extLst>
          </p:cNvPr>
          <p:cNvPicPr>
            <a:picLocks noChangeAspect="1"/>
          </p:cNvPicPr>
          <p:nvPr/>
        </p:nvPicPr>
        <p:blipFill rotWithShape="1">
          <a:blip r:embed="rId3"/>
          <a:srcRect l="2321" t="43177" r="-2321" b="27145"/>
          <a:stretch/>
        </p:blipFill>
        <p:spPr>
          <a:xfrm>
            <a:off x="27302" y="1609200"/>
            <a:ext cx="9288873" cy="3749040"/>
          </a:xfrm>
          <a:prstGeom prst="rect">
            <a:avLst/>
          </a:prstGeom>
        </p:spPr>
      </p:pic>
      <p:sp>
        <p:nvSpPr>
          <p:cNvPr id="7" name="TextBox 6">
            <a:extLst>
              <a:ext uri="{FF2B5EF4-FFF2-40B4-BE49-F238E27FC236}">
                <a16:creationId xmlns:a16="http://schemas.microsoft.com/office/drawing/2014/main" id="{A0989D0B-9987-067C-93C9-5754A3D122C0}"/>
              </a:ext>
            </a:extLst>
          </p:cNvPr>
          <p:cNvSpPr txBox="1"/>
          <p:nvPr/>
        </p:nvSpPr>
        <p:spPr>
          <a:xfrm>
            <a:off x="794916" y="3869933"/>
            <a:ext cx="7322487" cy="923330"/>
          </a:xfrm>
          <a:prstGeom prst="rect">
            <a:avLst/>
          </a:prstGeom>
          <a:noFill/>
        </p:spPr>
        <p:txBody>
          <a:bodyPr wrap="square" rtlCol="0">
            <a:spAutoFit/>
          </a:bodyPr>
          <a:lstStyle/>
          <a:p>
            <a:r>
              <a:rPr lang="en-US" b="1">
                <a:solidFill>
                  <a:schemeClr val="bg1"/>
                </a:solidFill>
              </a:rPr>
              <a:t>EAP Referral and conduct retraining on our FSD Employee Handbook policy regarding the Board of Education Resolution to Enforce the Respectful Treatment of All Persons. </a:t>
            </a:r>
          </a:p>
        </p:txBody>
      </p:sp>
      <p:sp>
        <p:nvSpPr>
          <p:cNvPr id="18" name="TextBox 17">
            <a:extLst>
              <a:ext uri="{FF2B5EF4-FFF2-40B4-BE49-F238E27FC236}">
                <a16:creationId xmlns:a16="http://schemas.microsoft.com/office/drawing/2014/main" id="{B35414B7-E1D5-B39F-380C-CD62B5687B92}"/>
              </a:ext>
            </a:extLst>
          </p:cNvPr>
          <p:cNvSpPr txBox="1"/>
          <p:nvPr/>
        </p:nvSpPr>
        <p:spPr>
          <a:xfrm>
            <a:off x="794916" y="1950335"/>
            <a:ext cx="7322487" cy="923330"/>
          </a:xfrm>
          <a:prstGeom prst="rect">
            <a:avLst/>
          </a:prstGeom>
          <a:noFill/>
        </p:spPr>
        <p:txBody>
          <a:bodyPr wrap="square" rtlCol="0">
            <a:spAutoFit/>
          </a:bodyPr>
          <a:lstStyle/>
          <a:p>
            <a:r>
              <a:rPr lang="en-US" b="1">
                <a:solidFill>
                  <a:schemeClr val="bg1"/>
                </a:solidFill>
              </a:rPr>
              <a:t>Marian is always speaking in another language which I find rude.  I know she can speak English, but she says things in another language so that I don’t know what she’s saying. </a:t>
            </a:r>
          </a:p>
        </p:txBody>
      </p:sp>
    </p:spTree>
    <p:extLst>
      <p:ext uri="{BB962C8B-B14F-4D97-AF65-F5344CB8AC3E}">
        <p14:creationId xmlns:p14="http://schemas.microsoft.com/office/powerpoint/2010/main" val="194381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0262173-4BB3-1A83-2EA9-A48C10106A47}"/>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76200" y="-973221"/>
            <a:ext cx="9398000" cy="2319952"/>
          </a:xfrm>
        </p:spPr>
        <p:txBody>
          <a:bodyPr>
            <a:noAutofit/>
          </a:bodyPr>
          <a:lstStyle/>
          <a:p>
            <a:pPr marL="457200"/>
            <a:r>
              <a:rPr lang="en-US" sz="4400">
                <a:solidFill>
                  <a:schemeClr val="tx1"/>
                </a:solidFill>
              </a:rPr>
              <a:t>Positive Reinforcement </a:t>
            </a:r>
          </a:p>
        </p:txBody>
      </p:sp>
      <p:sp>
        <p:nvSpPr>
          <p:cNvPr id="3" name="Content Placeholder 2"/>
          <p:cNvSpPr>
            <a:spLocks noGrp="1"/>
          </p:cNvSpPr>
          <p:nvPr>
            <p:ph idx="1"/>
          </p:nvPr>
        </p:nvSpPr>
        <p:spPr>
          <a:xfrm>
            <a:off x="457200" y="1498939"/>
            <a:ext cx="8488279" cy="1469001"/>
          </a:xfrm>
          <a:effectLst/>
        </p:spPr>
        <p:txBody>
          <a:bodyPr anchor="t">
            <a:noAutofit/>
          </a:bodyPr>
          <a:lstStyle/>
          <a:p>
            <a:pPr marL="0" indent="0" algn="ctr">
              <a:spcBef>
                <a:spcPts val="0"/>
              </a:spcBef>
              <a:spcAft>
                <a:spcPts val="1000"/>
              </a:spcAft>
              <a:buNone/>
            </a:pPr>
            <a:r>
              <a:rPr lang="en-US" sz="2800" b="1" dirty="0">
                <a:solidFill>
                  <a:schemeClr val="bg1"/>
                </a:solidFill>
              </a:rPr>
              <a:t>Positive reinforcement encourages the desired behavior and is a better motivator than the threat of disciplinary action.</a:t>
            </a:r>
            <a:endParaRPr lang="en-US" sz="2600" b="1" dirty="0">
              <a:solidFill>
                <a:schemeClr val="bg1"/>
              </a:solidFill>
            </a:endParaRPr>
          </a:p>
        </p:txBody>
      </p:sp>
      <p:pic>
        <p:nvPicPr>
          <p:cNvPr id="11266" name="Picture 2" descr="How To Leverage Positive Feedback To Drive Success | Sales Gravy">
            <a:extLst>
              <a:ext uri="{FF2B5EF4-FFF2-40B4-BE49-F238E27FC236}">
                <a16:creationId xmlns:a16="http://schemas.microsoft.com/office/drawing/2014/main" id="{30DD4F52-57ED-F23A-7A5E-FACFA69C7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215" y="3065914"/>
            <a:ext cx="6863569" cy="228785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DDF6D525-BF3A-D55B-515F-9D9200E54258}"/>
              </a:ext>
            </a:extLst>
          </p:cNvPr>
          <p:cNvSpPr txBox="1">
            <a:spLocks/>
          </p:cNvSpPr>
          <p:nvPr/>
        </p:nvSpPr>
        <p:spPr>
          <a:xfrm>
            <a:off x="1140215" y="5606719"/>
            <a:ext cx="6863569" cy="1469001"/>
          </a:xfrm>
          <a:prstGeom prst="rect">
            <a:avLst/>
          </a:prstGeom>
          <a:effectLst/>
        </p:spPr>
        <p:txBody>
          <a:bodyPr vert="horz" lIns="91440" tIns="45720" rIns="91440" bIns="45720" rtlCol="0" anchor="t">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spcBef>
                <a:spcPts val="0"/>
              </a:spcBef>
              <a:spcAft>
                <a:spcPts val="1000"/>
              </a:spcAft>
              <a:buFont typeface="Wingdings 2" charset="2"/>
              <a:buNone/>
            </a:pPr>
            <a:r>
              <a:rPr lang="en-US" sz="2800" b="1" dirty="0">
                <a:solidFill>
                  <a:schemeClr val="bg1"/>
                </a:solidFill>
              </a:rPr>
              <a:t>When was the last time you told someone good job?</a:t>
            </a:r>
            <a:endParaRPr lang="en-US" sz="2600" b="1" dirty="0">
              <a:solidFill>
                <a:schemeClr val="bg1"/>
              </a:solidFill>
            </a:endParaRPr>
          </a:p>
        </p:txBody>
      </p:sp>
    </p:spTree>
    <p:extLst>
      <p:ext uri="{BB962C8B-B14F-4D97-AF65-F5344CB8AC3E}">
        <p14:creationId xmlns:p14="http://schemas.microsoft.com/office/powerpoint/2010/main" val="391188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8282437A-4D91-A2E2-A3B8-2290B87ADE02}"/>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3" name="Rectangle 2"/>
          <p:cNvSpPr/>
          <p:nvPr/>
        </p:nvSpPr>
        <p:spPr>
          <a:xfrm>
            <a:off x="3891517" y="261691"/>
            <a:ext cx="7467600" cy="1097280"/>
          </a:xfrm>
          <a:prstGeom prst="rect">
            <a:avLst/>
          </a:prstGeom>
        </p:spPr>
        <p:txBody>
          <a:bodyPr wrap="square">
            <a:spAutoFit/>
          </a:bodyPr>
          <a:lstStyle/>
          <a:p>
            <a:pPr marL="285750" indent="-285750">
              <a:buFont typeface="Wingdings" panose="05000000000000000000" pitchFamily="2" charset="2"/>
              <a:buChar char="Ø"/>
            </a:pPr>
            <a:endParaRPr lang="en-US">
              <a:solidFill>
                <a:srgbClr val="000000"/>
              </a:solidFill>
            </a:endParaRPr>
          </a:p>
        </p:txBody>
      </p:sp>
      <p:sp>
        <p:nvSpPr>
          <p:cNvPr id="4" name="TextBox 3">
            <a:extLst>
              <a:ext uri="{FF2B5EF4-FFF2-40B4-BE49-F238E27FC236}">
                <a16:creationId xmlns:a16="http://schemas.microsoft.com/office/drawing/2014/main" id="{37655348-4A27-B085-C019-0F99362F6838}"/>
              </a:ext>
            </a:extLst>
          </p:cNvPr>
          <p:cNvSpPr txBox="1"/>
          <p:nvPr/>
        </p:nvSpPr>
        <p:spPr>
          <a:xfrm>
            <a:off x="0" y="456388"/>
            <a:ext cx="8527312" cy="769441"/>
          </a:xfrm>
          <a:prstGeom prst="rect">
            <a:avLst/>
          </a:prstGeom>
          <a:noFill/>
        </p:spPr>
        <p:txBody>
          <a:bodyPr wrap="square" rtlCol="0">
            <a:spAutoFit/>
          </a:bodyPr>
          <a:lstStyle/>
          <a:p>
            <a:pPr marL="457200"/>
            <a:r>
              <a:rPr lang="en-US" sz="4400" b="1">
                <a:latin typeface="+mj-lt"/>
              </a:rPr>
              <a:t>Conference Memo Review</a:t>
            </a:r>
          </a:p>
        </p:txBody>
      </p:sp>
      <p:pic>
        <p:nvPicPr>
          <p:cNvPr id="5" name="Picture 4" descr="Letter&#10;&#10;Description automatically generated with medium confidence">
            <a:extLst>
              <a:ext uri="{FF2B5EF4-FFF2-40B4-BE49-F238E27FC236}">
                <a16:creationId xmlns:a16="http://schemas.microsoft.com/office/drawing/2014/main" id="{2CCF1815-9007-4FCE-D44D-6B33E2E9B0D5}"/>
              </a:ext>
            </a:extLst>
          </p:cNvPr>
          <p:cNvPicPr>
            <a:picLocks noChangeAspect="1"/>
          </p:cNvPicPr>
          <p:nvPr/>
        </p:nvPicPr>
        <p:blipFill rotWithShape="1">
          <a:blip r:embed="rId3"/>
          <a:srcRect l="4393" t="71242" r="-4393" b="-920"/>
          <a:stretch/>
        </p:blipFill>
        <p:spPr>
          <a:xfrm>
            <a:off x="251890" y="1689126"/>
            <a:ext cx="8892109" cy="3588904"/>
          </a:xfrm>
          <a:prstGeom prst="rect">
            <a:avLst/>
          </a:prstGeom>
        </p:spPr>
      </p:pic>
      <p:sp>
        <p:nvSpPr>
          <p:cNvPr id="2" name="TextBox 1">
            <a:extLst>
              <a:ext uri="{FF2B5EF4-FFF2-40B4-BE49-F238E27FC236}">
                <a16:creationId xmlns:a16="http://schemas.microsoft.com/office/drawing/2014/main" id="{CB76302E-5041-50C5-B45E-0126AEE1222D}"/>
              </a:ext>
            </a:extLst>
          </p:cNvPr>
          <p:cNvSpPr txBox="1"/>
          <p:nvPr/>
        </p:nvSpPr>
        <p:spPr>
          <a:xfrm>
            <a:off x="1443787" y="3692822"/>
            <a:ext cx="2318890" cy="369332"/>
          </a:xfrm>
          <a:prstGeom prst="rect">
            <a:avLst/>
          </a:prstGeom>
          <a:noFill/>
        </p:spPr>
        <p:txBody>
          <a:bodyPr wrap="square" rtlCol="0">
            <a:spAutoFit/>
          </a:bodyPr>
          <a:lstStyle/>
          <a:p>
            <a:r>
              <a:rPr lang="en-US" b="1">
                <a:solidFill>
                  <a:schemeClr val="bg1"/>
                </a:solidFill>
                <a:latin typeface="Baguet Script" panose="00000500000000000000" pitchFamily="2" charset="0"/>
              </a:rPr>
              <a:t>Veronica Smith</a:t>
            </a:r>
          </a:p>
        </p:txBody>
      </p:sp>
      <p:sp>
        <p:nvSpPr>
          <p:cNvPr id="10" name="TextBox 9">
            <a:extLst>
              <a:ext uri="{FF2B5EF4-FFF2-40B4-BE49-F238E27FC236}">
                <a16:creationId xmlns:a16="http://schemas.microsoft.com/office/drawing/2014/main" id="{1C892061-DACC-1491-1CBD-A603B021295D}"/>
              </a:ext>
            </a:extLst>
          </p:cNvPr>
          <p:cNvSpPr txBox="1"/>
          <p:nvPr/>
        </p:nvSpPr>
        <p:spPr>
          <a:xfrm>
            <a:off x="4281096" y="3709260"/>
            <a:ext cx="2318890" cy="369332"/>
          </a:xfrm>
          <a:prstGeom prst="rect">
            <a:avLst/>
          </a:prstGeom>
          <a:noFill/>
        </p:spPr>
        <p:txBody>
          <a:bodyPr wrap="square" rtlCol="0">
            <a:spAutoFit/>
          </a:bodyPr>
          <a:lstStyle/>
          <a:p>
            <a:r>
              <a:rPr lang="en-US" b="1">
                <a:solidFill>
                  <a:schemeClr val="bg1"/>
                </a:solidFill>
                <a:latin typeface="Baguet Script" panose="00000500000000000000" pitchFamily="2" charset="0"/>
              </a:rPr>
              <a:t>01/27/22</a:t>
            </a:r>
          </a:p>
        </p:txBody>
      </p:sp>
      <p:sp>
        <p:nvSpPr>
          <p:cNvPr id="6" name="TextBox 5">
            <a:extLst>
              <a:ext uri="{FF2B5EF4-FFF2-40B4-BE49-F238E27FC236}">
                <a16:creationId xmlns:a16="http://schemas.microsoft.com/office/drawing/2014/main" id="{D37BFBB1-DB53-6C88-0680-7AB17BEEADEF}"/>
              </a:ext>
            </a:extLst>
          </p:cNvPr>
          <p:cNvSpPr txBox="1"/>
          <p:nvPr/>
        </p:nvSpPr>
        <p:spPr>
          <a:xfrm>
            <a:off x="125946" y="5358240"/>
            <a:ext cx="8892109" cy="1015663"/>
          </a:xfrm>
          <a:prstGeom prst="rect">
            <a:avLst/>
          </a:prstGeom>
          <a:solidFill>
            <a:schemeClr val="accent1"/>
          </a:solidFill>
          <a:ln>
            <a:solidFill>
              <a:schemeClr val="bg1"/>
            </a:solidFill>
          </a:ln>
        </p:spPr>
        <p:txBody>
          <a:bodyPr wrap="square" rtlCol="0">
            <a:spAutoFit/>
          </a:bodyPr>
          <a:lstStyle/>
          <a:p>
            <a:pPr algn="ctr"/>
            <a:r>
              <a:rPr lang="en-US" sz="2000" b="1" dirty="0"/>
              <a:t>Have employee sign the Conference Memo. </a:t>
            </a:r>
          </a:p>
          <a:p>
            <a:pPr algn="ctr"/>
            <a:r>
              <a:rPr lang="en-US" sz="2000" b="1" dirty="0"/>
              <a:t>If the employee refuses, have a witness verify they saw the employee receive the Conference Memo by signing the document.  </a:t>
            </a:r>
          </a:p>
        </p:txBody>
      </p:sp>
    </p:spTree>
    <p:extLst>
      <p:ext uri="{BB962C8B-B14F-4D97-AF65-F5344CB8AC3E}">
        <p14:creationId xmlns:p14="http://schemas.microsoft.com/office/powerpoint/2010/main" val="916325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53A739A-CFE6-B5FC-E26A-6965F5B565C2}"/>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457200" y="-34506"/>
            <a:ext cx="8229600" cy="1143000"/>
          </a:xfrm>
        </p:spPr>
        <p:txBody>
          <a:bodyPr>
            <a:normAutofit/>
          </a:bodyPr>
          <a:lstStyle/>
          <a:p>
            <a:r>
              <a:rPr lang="en-US"/>
              <a:t>Supporting Documentation</a:t>
            </a:r>
          </a:p>
        </p:txBody>
      </p:sp>
      <p:sp>
        <p:nvSpPr>
          <p:cNvPr id="3" name="TextBox 2">
            <a:extLst>
              <a:ext uri="{FF2B5EF4-FFF2-40B4-BE49-F238E27FC236}">
                <a16:creationId xmlns:a16="http://schemas.microsoft.com/office/drawing/2014/main" id="{6403A5A1-FBCC-F376-88FE-B23171DAF28A}"/>
              </a:ext>
            </a:extLst>
          </p:cNvPr>
          <p:cNvSpPr txBox="1"/>
          <p:nvPr/>
        </p:nvSpPr>
        <p:spPr>
          <a:xfrm>
            <a:off x="0" y="1668379"/>
            <a:ext cx="9143999" cy="954107"/>
          </a:xfrm>
          <a:prstGeom prst="rect">
            <a:avLst/>
          </a:prstGeom>
          <a:noFill/>
        </p:spPr>
        <p:txBody>
          <a:bodyPr wrap="square" rtlCol="0">
            <a:spAutoFit/>
          </a:bodyPr>
          <a:lstStyle/>
          <a:p>
            <a:pPr algn="ctr"/>
            <a:r>
              <a:rPr lang="en-US" sz="2800" b="1" dirty="0">
                <a:solidFill>
                  <a:schemeClr val="bg1"/>
                </a:solidFill>
              </a:rPr>
              <a:t>Writing an </a:t>
            </a:r>
            <a:r>
              <a:rPr lang="en-US" sz="2800" b="1" i="1" dirty="0">
                <a:solidFill>
                  <a:schemeClr val="bg1"/>
                </a:solidFill>
              </a:rPr>
              <a:t>Incident Log </a:t>
            </a:r>
            <a:r>
              <a:rPr lang="en-US" sz="2800" b="1" dirty="0">
                <a:solidFill>
                  <a:schemeClr val="bg1"/>
                </a:solidFill>
              </a:rPr>
              <a:t>or </a:t>
            </a:r>
            <a:r>
              <a:rPr lang="en-US" sz="2800" b="1" i="1" dirty="0">
                <a:solidFill>
                  <a:schemeClr val="bg1"/>
                </a:solidFill>
              </a:rPr>
              <a:t>Conference Memo </a:t>
            </a:r>
            <a:r>
              <a:rPr lang="en-US" sz="2800" b="1" dirty="0">
                <a:solidFill>
                  <a:schemeClr val="bg1"/>
                </a:solidFill>
              </a:rPr>
              <a:t>is not complete until you add supporting documentation. </a:t>
            </a:r>
          </a:p>
        </p:txBody>
      </p:sp>
      <p:pic>
        <p:nvPicPr>
          <p:cNvPr id="7" name="Picture 6" descr="Letter&#10;&#10;Description automatically generated with medium confidence">
            <a:extLst>
              <a:ext uri="{FF2B5EF4-FFF2-40B4-BE49-F238E27FC236}">
                <a16:creationId xmlns:a16="http://schemas.microsoft.com/office/drawing/2014/main" id="{BB920FE0-AA01-ED1C-4D4D-6DE281BE6CF4}"/>
              </a:ext>
            </a:extLst>
          </p:cNvPr>
          <p:cNvPicPr>
            <a:picLocks noChangeAspect="1"/>
          </p:cNvPicPr>
          <p:nvPr/>
        </p:nvPicPr>
        <p:blipFill>
          <a:blip r:embed="rId3"/>
          <a:stretch>
            <a:fillRect/>
          </a:stretch>
        </p:blipFill>
        <p:spPr>
          <a:xfrm>
            <a:off x="3128080" y="2753066"/>
            <a:ext cx="2887839" cy="3757731"/>
          </a:xfrm>
          <a:prstGeom prst="rect">
            <a:avLst/>
          </a:prstGeom>
          <a:ln>
            <a:solidFill>
              <a:schemeClr val="bg1"/>
            </a:solidFill>
          </a:ln>
        </p:spPr>
      </p:pic>
      <p:pic>
        <p:nvPicPr>
          <p:cNvPr id="1030" name="Picture 6" descr="Stamp-style smiley mark illustration icon... - Stock Illustration  [37667901] - PIXTA">
            <a:extLst>
              <a:ext uri="{FF2B5EF4-FFF2-40B4-BE49-F238E27FC236}">
                <a16:creationId xmlns:a16="http://schemas.microsoft.com/office/drawing/2014/main" id="{50C7FB0C-86A0-C1F4-31A4-E7E1A50ACC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270" b="95506" l="2444" r="96000">
                        <a14:foregroundMark x1="39556" y1="48989" x2="40667" y2="53034"/>
                        <a14:foregroundMark x1="63556" y1="43371" x2="63111" y2="51236"/>
                        <a14:foregroundMark x1="48444" y1="72360" x2="48444" y2="72360"/>
                        <a14:foregroundMark x1="85556" y1="77753" x2="85556" y2="77753"/>
                        <a14:foregroundMark x1="57111" y1="95506" x2="57111" y2="95506"/>
                        <a14:foregroundMark x1="6667" y1="36180" x2="6667" y2="36180"/>
                        <a14:foregroundMark x1="12889" y1="27416" x2="12889" y2="27416"/>
                        <a14:foregroundMark x1="29111" y1="19101" x2="29111" y2="19101"/>
                        <a14:foregroundMark x1="37333" y1="13034" x2="37333" y2="13034"/>
                        <a14:foregroundMark x1="43333" y1="7416" x2="43333" y2="7416"/>
                        <a14:foregroundMark x1="47333" y1="4719" x2="47333" y2="4719"/>
                        <a14:foregroundMark x1="62667" y1="5393" x2="62667" y2="5393"/>
                        <a14:foregroundMark x1="72444" y1="5843" x2="72444" y2="5843"/>
                        <a14:foregroundMark x1="78444" y1="13483" x2="78444" y2="13483"/>
                        <a14:foregroundMark x1="87778" y1="16854" x2="87778" y2="16854"/>
                        <a14:foregroundMark x1="96000" y1="31461" x2="96000" y2="31461"/>
                        <a14:foregroundMark x1="2444" y1="36180" x2="2444" y2="36180"/>
                        <a14:backgroundMark x1="32444" y1="45618" x2="29778" y2="59551"/>
                        <a14:backgroundMark x1="29778" y1="59551" x2="29778" y2="59551"/>
                      </a14:backgroundRemoval>
                    </a14:imgEffect>
                  </a14:imgLayer>
                </a14:imgProps>
              </a:ext>
              <a:ext uri="{28A0092B-C50C-407E-A947-70E740481C1C}">
                <a14:useLocalDpi xmlns:a14="http://schemas.microsoft.com/office/drawing/2010/main" val="0"/>
              </a:ext>
            </a:extLst>
          </a:blip>
          <a:srcRect/>
          <a:stretch>
            <a:fillRect/>
          </a:stretch>
        </p:blipFill>
        <p:spPr bwMode="auto">
          <a:xfrm>
            <a:off x="3343275" y="3429000"/>
            <a:ext cx="2143125" cy="21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1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53A739A-CFE6-B5FC-E26A-6965F5B565C2}"/>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457200" y="-34506"/>
            <a:ext cx="8229600" cy="1143000"/>
          </a:xfrm>
        </p:spPr>
        <p:txBody>
          <a:bodyPr>
            <a:normAutofit/>
          </a:bodyPr>
          <a:lstStyle/>
          <a:p>
            <a:r>
              <a:rPr lang="en-US"/>
              <a:t>Supporting Documentation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474" y="1452935"/>
            <a:ext cx="4315326" cy="5212700"/>
          </a:xfrm>
          <a:prstGeom prst="rect">
            <a:avLst/>
          </a:prstGeom>
          <a:noFill/>
          <a:ln w="2857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1ADFAD78-E125-65FC-97BA-A383B02F3F83}"/>
              </a:ext>
            </a:extLst>
          </p:cNvPr>
          <p:cNvSpPr txBox="1"/>
          <p:nvPr/>
        </p:nvSpPr>
        <p:spPr>
          <a:xfrm>
            <a:off x="260684" y="1902113"/>
            <a:ext cx="3701716" cy="3539430"/>
          </a:xfrm>
          <a:prstGeom prst="rect">
            <a:avLst/>
          </a:prstGeom>
          <a:noFill/>
        </p:spPr>
        <p:txBody>
          <a:bodyPr wrap="square" rtlCol="0">
            <a:spAutoFit/>
          </a:bodyPr>
          <a:lstStyle/>
          <a:p>
            <a:pPr algn="ctr"/>
            <a:r>
              <a:rPr lang="en-US" sz="2800" b="1">
                <a:solidFill>
                  <a:schemeClr val="bg1"/>
                </a:solidFill>
              </a:rPr>
              <a:t>Supporting documentation should include a copy of the policy that was violated, along with the employees initials next to the policy. </a:t>
            </a:r>
          </a:p>
        </p:txBody>
      </p:sp>
    </p:spTree>
    <p:extLst>
      <p:ext uri="{BB962C8B-B14F-4D97-AF65-F5344CB8AC3E}">
        <p14:creationId xmlns:p14="http://schemas.microsoft.com/office/powerpoint/2010/main" val="311506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2B1252A-FCB0-934A-8ADE-0DFED086075D}"/>
              </a:ext>
            </a:extLst>
          </p:cNvPr>
          <p:cNvSpPr txBox="1">
            <a:spLocks noChangeArrowheads="1"/>
          </p:cNvSpPr>
          <p:nvPr/>
        </p:nvSpPr>
        <p:spPr>
          <a:xfrm>
            <a:off x="0" y="0"/>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3" name="Content Placeholder 2"/>
          <p:cNvSpPr>
            <a:spLocks noGrp="1"/>
          </p:cNvSpPr>
          <p:nvPr>
            <p:ph idx="1"/>
          </p:nvPr>
        </p:nvSpPr>
        <p:spPr>
          <a:xfrm>
            <a:off x="506079" y="2622878"/>
            <a:ext cx="8131842" cy="2334134"/>
          </a:xfrm>
          <a:effectLst/>
        </p:spPr>
        <p:txBody>
          <a:bodyPr anchor="t">
            <a:normAutofit/>
          </a:bodyPr>
          <a:lstStyle/>
          <a:p>
            <a:pPr marL="914400" indent="-457200">
              <a:spcBef>
                <a:spcPts val="0"/>
              </a:spcBef>
              <a:buFont typeface="Wingdings 3" panose="05040102010807070707" pitchFamily="18" charset="2"/>
              <a:buChar char="´"/>
            </a:pPr>
            <a:r>
              <a:rPr lang="en-US" sz="2800" b="1" dirty="0">
                <a:solidFill>
                  <a:schemeClr val="bg1"/>
                </a:solidFill>
              </a:rPr>
              <a:t>Progressive discipline is an essential practice to address issues in your Café LA operations. Utilize the tools and resources provided to guide you through the process effectively. </a:t>
            </a:r>
          </a:p>
        </p:txBody>
      </p:sp>
      <p:sp>
        <p:nvSpPr>
          <p:cNvPr id="7" name="Title 1">
            <a:extLst>
              <a:ext uri="{FF2B5EF4-FFF2-40B4-BE49-F238E27FC236}">
                <a16:creationId xmlns:a16="http://schemas.microsoft.com/office/drawing/2014/main" id="{98B6107E-562C-DCAE-55E2-0AA1B6E36749}"/>
              </a:ext>
            </a:extLst>
          </p:cNvPr>
          <p:cNvSpPr txBox="1">
            <a:spLocks/>
          </p:cNvSpPr>
          <p:nvPr/>
        </p:nvSpPr>
        <p:spPr>
          <a:xfrm>
            <a:off x="16666" y="230713"/>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a:r>
              <a:rPr lang="en-US"/>
              <a:t>Reminders</a:t>
            </a:r>
          </a:p>
        </p:txBody>
      </p:sp>
      <p:sp>
        <p:nvSpPr>
          <p:cNvPr id="8" name="TextBox 7">
            <a:extLst>
              <a:ext uri="{FF2B5EF4-FFF2-40B4-BE49-F238E27FC236}">
                <a16:creationId xmlns:a16="http://schemas.microsoft.com/office/drawing/2014/main" id="{E211178C-9EB7-6776-1592-25EE28FE9C40}"/>
              </a:ext>
            </a:extLst>
          </p:cNvPr>
          <p:cNvSpPr txBox="1"/>
          <p:nvPr/>
        </p:nvSpPr>
        <p:spPr>
          <a:xfrm>
            <a:off x="457200" y="1554480"/>
            <a:ext cx="8502315" cy="954107"/>
          </a:xfrm>
          <a:prstGeom prst="rect">
            <a:avLst/>
          </a:prstGeom>
          <a:noFill/>
        </p:spPr>
        <p:txBody>
          <a:bodyPr wrap="square">
            <a:spAutoFit/>
          </a:bodyPr>
          <a:lstStyle/>
          <a:p>
            <a:r>
              <a:rPr lang="en-US" sz="2800" b="1">
                <a:solidFill>
                  <a:schemeClr val="bg1"/>
                </a:solidFill>
              </a:rPr>
              <a:t>Key points to remember when providing effect documentation:</a:t>
            </a:r>
          </a:p>
        </p:txBody>
      </p:sp>
      <p:pic>
        <p:nvPicPr>
          <p:cNvPr id="2050" name="Picture 2" descr="Important Icons PNG - Free PNG and Icons Downloads">
            <a:extLst>
              <a:ext uri="{FF2B5EF4-FFF2-40B4-BE49-F238E27FC236}">
                <a16:creationId xmlns:a16="http://schemas.microsoft.com/office/drawing/2014/main" id="{9ED8E04E-54A8-FFD1-62C6-C9F77ECE25E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18" b="92411" l="2667" r="93778">
                        <a14:foregroundMark x1="2667" y1="51339" x2="2667" y2="51339"/>
                        <a14:foregroundMark x1="87556" y1="51786" x2="89778" y2="52679"/>
                        <a14:foregroundMark x1="94222" y1="47321" x2="94222" y2="47321"/>
                        <a14:foregroundMark x1="68889" y1="4464" x2="68889" y2="4464"/>
                        <a14:foregroundMark x1="38222" y1="92411" x2="38222" y2="92411"/>
                      </a14:backgroundRemoval>
                    </a14:imgEffect>
                  </a14:imgLayer>
                </a14:imgProps>
              </a:ext>
              <a:ext uri="{28A0092B-C50C-407E-A947-70E740481C1C}">
                <a14:useLocalDpi xmlns:a14="http://schemas.microsoft.com/office/drawing/2010/main" val="0"/>
              </a:ext>
            </a:extLst>
          </a:blip>
          <a:srcRect/>
          <a:stretch>
            <a:fillRect/>
          </a:stretch>
        </p:blipFill>
        <p:spPr bwMode="auto">
          <a:xfrm>
            <a:off x="2194560" y="1668770"/>
            <a:ext cx="4701920" cy="468102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9428E827-F7E2-13AE-6B0B-366E82347A15}"/>
              </a:ext>
            </a:extLst>
          </p:cNvPr>
          <p:cNvSpPr txBox="1">
            <a:spLocks/>
          </p:cNvSpPr>
          <p:nvPr/>
        </p:nvSpPr>
        <p:spPr>
          <a:xfrm>
            <a:off x="506079" y="2622877"/>
            <a:ext cx="8131842" cy="1526002"/>
          </a:xfrm>
          <a:prstGeom prst="rect">
            <a:avLst/>
          </a:prstGeom>
          <a:effectLst/>
        </p:spPr>
        <p:txBody>
          <a:bodyPr vert="horz" lIns="91440" tIns="45720" rIns="91440" bIns="45720" rtlCol="0" anchor="t">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914400" indent="-457200">
              <a:spcBef>
                <a:spcPts val="0"/>
              </a:spcBef>
              <a:buFont typeface="Wingdings 3" panose="05040102010807070707" pitchFamily="18" charset="2"/>
              <a:buChar char="´"/>
            </a:pPr>
            <a:r>
              <a:rPr lang="en-US" sz="2800" b="1" dirty="0">
                <a:solidFill>
                  <a:schemeClr val="bg1"/>
                </a:solidFill>
              </a:rPr>
              <a:t>These documents and situations are confidential and not to be shared with other employees in the cafeteria. </a:t>
            </a:r>
          </a:p>
          <a:p>
            <a:pPr marL="0" indent="0">
              <a:buFont typeface="Wingdings 2" charset="2"/>
              <a:buNone/>
            </a:pPr>
            <a:endParaRPr lang="en-US" b="1" dirty="0">
              <a:solidFill>
                <a:schemeClr val="bg1"/>
              </a:solidFill>
            </a:endParaRPr>
          </a:p>
        </p:txBody>
      </p:sp>
      <p:sp>
        <p:nvSpPr>
          <p:cNvPr id="13" name="Content Placeholder 2">
            <a:extLst>
              <a:ext uri="{FF2B5EF4-FFF2-40B4-BE49-F238E27FC236}">
                <a16:creationId xmlns:a16="http://schemas.microsoft.com/office/drawing/2014/main" id="{2C890F44-CF24-34BE-5C76-A39DF2A6A737}"/>
              </a:ext>
            </a:extLst>
          </p:cNvPr>
          <p:cNvSpPr txBox="1">
            <a:spLocks/>
          </p:cNvSpPr>
          <p:nvPr/>
        </p:nvSpPr>
        <p:spPr>
          <a:xfrm>
            <a:off x="506079" y="2682851"/>
            <a:ext cx="8131842" cy="2274161"/>
          </a:xfrm>
          <a:prstGeom prst="rect">
            <a:avLst/>
          </a:prstGeom>
          <a:effectLst/>
        </p:spPr>
        <p:txBody>
          <a:bodyPr vert="horz" lIns="91440" tIns="45720" rIns="91440" bIns="45720" rtlCol="0" anchor="t">
            <a:normAutofit fontScale="92500" lnSpcReduction="2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914400" indent="-457200">
              <a:spcBef>
                <a:spcPts val="0"/>
              </a:spcBef>
              <a:buFont typeface="Wingdings 3" panose="05040102010807070707" pitchFamily="18" charset="2"/>
              <a:buChar char="´"/>
            </a:pPr>
            <a:r>
              <a:rPr lang="en-US" sz="3000" b="1" dirty="0">
                <a:solidFill>
                  <a:schemeClr val="bg1"/>
                </a:solidFill>
              </a:rPr>
              <a:t>As always, contact your supervisor for assistance and guidance.  The Division’s Human Resources Team is available to assist both FS Managers and AFSS on the implementation of progressive discipline.  </a:t>
            </a:r>
          </a:p>
          <a:p>
            <a:pPr marL="0" indent="0">
              <a:buFont typeface="Wingdings 2" charset="2"/>
              <a:buNone/>
            </a:pPr>
            <a:endParaRPr lang="en-US" b="1" dirty="0">
              <a:solidFill>
                <a:schemeClr val="bg1"/>
              </a:solidFill>
            </a:endParaRPr>
          </a:p>
        </p:txBody>
      </p:sp>
    </p:spTree>
    <p:extLst>
      <p:ext uri="{BB962C8B-B14F-4D97-AF65-F5344CB8AC3E}">
        <p14:creationId xmlns:p14="http://schemas.microsoft.com/office/powerpoint/2010/main" val="252893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75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175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42" presetClass="path" presetSubtype="0" accel="50000" decel="50000" fill="hold" nodeType="withEffect">
                                  <p:stCondLst>
                                    <p:cond delay="1750"/>
                                  </p:stCondLst>
                                  <p:childTnLst>
                                    <p:animMotion origin="layout" path="M 1.38889E-6 -7.40741E-7 L 0.33594 0.2507 " pathEditMode="relative" rAng="0" ptsTypes="AA">
                                      <p:cBhvr>
                                        <p:cTn id="10" dur="2000" fill="hold"/>
                                        <p:tgtEl>
                                          <p:spTgt spid="2050"/>
                                        </p:tgtEl>
                                        <p:attrNameLst>
                                          <p:attrName>ppt_x</p:attrName>
                                          <p:attrName>ppt_y</p:attrName>
                                        </p:attrNameLst>
                                      </p:cBhvr>
                                      <p:rCtr x="16788" y="12523"/>
                                    </p:animMotion>
                                  </p:childTnLst>
                                </p:cTn>
                              </p:par>
                              <p:par>
                                <p:cTn id="11" presetID="6" presetClass="emph" presetSubtype="0" fill="hold" nodeType="withEffect">
                                  <p:stCondLst>
                                    <p:cond delay="1750"/>
                                  </p:stCondLst>
                                  <p:childTnLst>
                                    <p:animScale>
                                      <p:cBhvr>
                                        <p:cTn id="12" dur="2000" fill="hold"/>
                                        <p:tgtEl>
                                          <p:spTgt spid="2050"/>
                                        </p:tgtEl>
                                      </p:cBhvr>
                                      <p:by x="50000" y="5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8" grpId="0"/>
      <p:bldP spid="12" grpId="0"/>
      <p:bldP spid="12" grpId="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A1EED6-A958-C65F-B463-49F67B83B48B}"/>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0" y="270521"/>
            <a:ext cx="7524003" cy="970450"/>
          </a:xfrm>
        </p:spPr>
        <p:txBody>
          <a:bodyPr/>
          <a:lstStyle/>
          <a:p>
            <a:pPr marL="457200"/>
            <a:r>
              <a:rPr lang="en-US"/>
              <a:t>References</a:t>
            </a:r>
          </a:p>
        </p:txBody>
      </p:sp>
      <p:sp>
        <p:nvSpPr>
          <p:cNvPr id="3" name="Content Placeholder 2"/>
          <p:cNvSpPr>
            <a:spLocks noGrp="1"/>
          </p:cNvSpPr>
          <p:nvPr>
            <p:ph idx="1"/>
          </p:nvPr>
        </p:nvSpPr>
        <p:spPr>
          <a:xfrm>
            <a:off x="457200" y="1554480"/>
            <a:ext cx="7524003" cy="3636510"/>
          </a:xfrm>
          <a:effectLst/>
        </p:spPr>
        <p:txBody>
          <a:bodyPr anchor="t">
            <a:normAutofit/>
          </a:bodyPr>
          <a:lstStyle/>
          <a:p>
            <a:pPr marL="0" indent="0">
              <a:spcBef>
                <a:spcPts val="0"/>
              </a:spcBef>
              <a:spcAft>
                <a:spcPts val="1000"/>
              </a:spcAft>
              <a:buNone/>
            </a:pPr>
            <a:r>
              <a:rPr lang="en-US" sz="2800" b="1" dirty="0">
                <a:solidFill>
                  <a:schemeClr val="bg1"/>
                </a:solidFill>
              </a:rPr>
              <a:t>To find more information regarding training materials, visit your Food Services Division website:</a:t>
            </a:r>
          </a:p>
          <a:p>
            <a:pPr marL="0" indent="0" algn="ctr">
              <a:spcBef>
                <a:spcPts val="0"/>
              </a:spcBef>
              <a:spcAft>
                <a:spcPts val="1000"/>
              </a:spcAft>
              <a:buNone/>
            </a:pPr>
            <a:r>
              <a:rPr lang="en-US" sz="2800" b="1" dirty="0">
                <a:solidFill>
                  <a:schemeClr val="bg1"/>
                </a:solidFill>
              </a:rPr>
              <a:t> http://achieve.lausd.net/Page/1657</a:t>
            </a:r>
          </a:p>
          <a:p>
            <a:pPr marL="0" indent="0">
              <a:buNone/>
            </a:pPr>
            <a:endParaRPr lang="en-US" sz="2800" b="1" dirty="0">
              <a:solidFill>
                <a:schemeClr val="bg1"/>
              </a:solidFill>
            </a:endParaRPr>
          </a:p>
        </p:txBody>
      </p:sp>
    </p:spTree>
    <p:extLst>
      <p:ext uri="{BB962C8B-B14F-4D97-AF65-F5344CB8AC3E}">
        <p14:creationId xmlns:p14="http://schemas.microsoft.com/office/powerpoint/2010/main" val="17111642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7088433D-28D7-D55B-9356-40AD802D2EC0}"/>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3" name="Content Placeholder 2"/>
          <p:cNvSpPr>
            <a:spLocks noGrp="1"/>
          </p:cNvSpPr>
          <p:nvPr>
            <p:ph idx="1"/>
          </p:nvPr>
        </p:nvSpPr>
        <p:spPr>
          <a:xfrm>
            <a:off x="457200" y="3248165"/>
            <a:ext cx="8229600" cy="3219198"/>
          </a:xfrm>
          <a:effectLst/>
        </p:spPr>
        <p:txBody>
          <a:bodyPr>
            <a:normAutofit fontScale="92500" lnSpcReduction="10000"/>
          </a:bodyPr>
          <a:lstStyle/>
          <a:p>
            <a:pPr marL="0" indent="0" algn="ctr">
              <a:buNone/>
            </a:pPr>
            <a:r>
              <a:rPr lang="en-US" sz="9500" b="1">
                <a:solidFill>
                  <a:srgbClr val="000000"/>
                </a:solidFill>
              </a:rPr>
              <a:t>Thank You!</a:t>
            </a:r>
          </a:p>
          <a:p>
            <a:pPr marL="0" indent="0" algn="ctr">
              <a:buNone/>
            </a:pPr>
            <a:endParaRPr lang="en-US" sz="4000" b="1">
              <a:solidFill>
                <a:srgbClr val="000000"/>
              </a:solidFill>
            </a:endParaRPr>
          </a:p>
          <a:p>
            <a:pPr marL="0" indent="0">
              <a:buNone/>
            </a:pPr>
            <a:endParaRPr lang="en-US" sz="1900">
              <a:solidFill>
                <a:srgbClr val="000000"/>
              </a:solidFill>
            </a:endParaRPr>
          </a:p>
          <a:p>
            <a:pPr marL="0" indent="0">
              <a:buNone/>
            </a:pPr>
            <a:endParaRPr lang="en-US" sz="1900">
              <a:solidFill>
                <a:srgbClr val="000000"/>
              </a:solidFill>
            </a:endParaRPr>
          </a:p>
          <a:p>
            <a:pPr marL="0" indent="0">
              <a:buNone/>
            </a:pPr>
            <a:endParaRPr lang="en-US" sz="1900">
              <a:solidFill>
                <a:srgbClr val="000000"/>
              </a:solidFill>
            </a:endParaRPr>
          </a:p>
          <a:p>
            <a:pPr marL="0" indent="0">
              <a:buNone/>
            </a:pPr>
            <a:r>
              <a:rPr lang="en-US" sz="1800">
                <a:solidFill>
                  <a:srgbClr val="000000"/>
                </a:solidFill>
              </a:rPr>
              <a:t>LAUSD Food Services Division</a:t>
            </a:r>
          </a:p>
          <a:p>
            <a:pPr marL="0" indent="0">
              <a:buNone/>
            </a:pPr>
            <a:r>
              <a:rPr lang="en-US" sz="1800">
                <a:solidFill>
                  <a:srgbClr val="000000"/>
                </a:solidFill>
              </a:rPr>
              <a:t>Nourishing Children to Achieve Excellence</a:t>
            </a:r>
          </a:p>
        </p:txBody>
      </p:sp>
      <p:pic>
        <p:nvPicPr>
          <p:cNvPr id="4" name="Picture 3" descr="Logo&#10;&#10;Description automatically generated">
            <a:extLst>
              <a:ext uri="{FF2B5EF4-FFF2-40B4-BE49-F238E27FC236}">
                <a16:creationId xmlns:a16="http://schemas.microsoft.com/office/drawing/2014/main" id="{4FE9A51E-C80F-38EE-7927-7DCF8CAB2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499" y="101823"/>
            <a:ext cx="866775" cy="8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921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8DDB3BED-3669-E916-6FF3-3D08BC4C8504}"/>
              </a:ext>
            </a:extLst>
          </p:cNvPr>
          <p:cNvSpPr txBox="1">
            <a:spLocks noChangeArrowheads="1"/>
          </p:cNvSpPr>
          <p:nvPr/>
        </p:nvSpPr>
        <p:spPr>
          <a:xfrm>
            <a:off x="0" y="11462"/>
            <a:ext cx="9144000" cy="1229509"/>
          </a:xfrm>
          <a:prstGeom prst="rect">
            <a:avLst/>
          </a:prstGeom>
          <a:solidFill>
            <a:srgbClr val="00C6BB"/>
          </a:solidFill>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en-US">
              <a:solidFill>
                <a:schemeClr val="bg1"/>
              </a:solidFill>
            </a:endParaRPr>
          </a:p>
        </p:txBody>
      </p:sp>
      <p:sp>
        <p:nvSpPr>
          <p:cNvPr id="2" name="Title 1"/>
          <p:cNvSpPr>
            <a:spLocks noGrp="1"/>
          </p:cNvSpPr>
          <p:nvPr>
            <p:ph type="title"/>
          </p:nvPr>
        </p:nvSpPr>
        <p:spPr>
          <a:xfrm>
            <a:off x="-112629" y="-1036965"/>
            <a:ext cx="8572500" cy="2319952"/>
          </a:xfrm>
        </p:spPr>
        <p:txBody>
          <a:bodyPr>
            <a:noAutofit/>
          </a:bodyPr>
          <a:lstStyle/>
          <a:p>
            <a:pPr marL="457200" algn="ctr"/>
            <a:r>
              <a:rPr lang="en-US" sz="4400"/>
              <a:t>Effects of Positive Feedback</a:t>
            </a:r>
          </a:p>
        </p:txBody>
      </p:sp>
      <p:sp>
        <p:nvSpPr>
          <p:cNvPr id="3" name="Content Placeholder 2"/>
          <p:cNvSpPr>
            <a:spLocks noGrp="1"/>
          </p:cNvSpPr>
          <p:nvPr>
            <p:ph idx="1"/>
          </p:nvPr>
        </p:nvSpPr>
        <p:spPr>
          <a:xfrm>
            <a:off x="933451" y="1554480"/>
            <a:ext cx="7277099" cy="2026920"/>
          </a:xfrm>
          <a:noFill/>
          <a:ln>
            <a:noFill/>
          </a:ln>
          <a:effectLst/>
        </p:spPr>
        <p:txBody>
          <a:bodyPr anchor="t">
            <a:noAutofit/>
          </a:bodyPr>
          <a:lstStyle/>
          <a:p>
            <a:pPr marL="0" lvl="1" indent="0" algn="ctr">
              <a:spcBef>
                <a:spcPts val="0"/>
              </a:spcBef>
              <a:buNone/>
            </a:pPr>
            <a:r>
              <a:rPr lang="en-US" sz="2800" b="1" i="0">
                <a:solidFill>
                  <a:schemeClr val="bg1"/>
                </a:solidFill>
                <a:effectLst/>
              </a:rPr>
              <a:t>Positive feedback triggers a reward signal in the brain, reinforcing the action that caused it, and making it more likely to be repeated in the future.</a:t>
            </a:r>
            <a:endParaRPr lang="en-US" sz="2800" b="1">
              <a:solidFill>
                <a:schemeClr val="bg1"/>
              </a:solidFill>
            </a:endParaRPr>
          </a:p>
        </p:txBody>
      </p:sp>
      <p:pic>
        <p:nvPicPr>
          <p:cNvPr id="2050" name="Picture 2" descr="Mini Metallic Gold Star Praise Stickers | Teacher stickers, Congratulations  graduate, Kids awards certificates">
            <a:extLst>
              <a:ext uri="{FF2B5EF4-FFF2-40B4-BE49-F238E27FC236}">
                <a16:creationId xmlns:a16="http://schemas.microsoft.com/office/drawing/2014/main" id="{6D86CC3E-3BCE-6AD6-8B59-757A3ECC85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204" b="91453" l="4884" r="92796">
                        <a14:foregroundMark x1="10134" y1="44444" x2="10134" y2="44444"/>
                        <a14:foregroundMark x1="6593" y1="47741" x2="6593" y2="47741"/>
                        <a14:foregroundMark x1="6349" y1="61783" x2="6349" y2="61783"/>
                        <a14:foregroundMark x1="40781" y1="91941" x2="40781" y2="91941"/>
                        <a14:foregroundMark x1="69963" y1="82051" x2="69963" y2="82051"/>
                        <a14:foregroundMark x1="83150" y1="73260" x2="83150" y2="73260"/>
                        <a14:foregroundMark x1="93162" y1="51038" x2="93162" y2="51038"/>
                        <a14:foregroundMark x1="49206" y1="7204" x2="49206" y2="7204"/>
                        <a14:foregroundMark x1="7082" y1="59707" x2="7082" y2="58242"/>
                        <a14:foregroundMark x1="6593" y1="42369" x2="7082" y2="57509"/>
                        <a14:foregroundMark x1="6349" y1="62027" x2="6105" y2="59829"/>
                        <a14:foregroundMark x1="6838" y1="61783" x2="11722" y2="68987"/>
                        <a14:foregroundMark x1="11722" y1="68987" x2="11722" y2="68987"/>
                        <a14:foregroundMark x1="6349" y1="64347" x2="9158" y2="69475"/>
                        <a14:foregroundMark x1="5861" y1="62027" x2="9768" y2="71673"/>
                        <a14:foregroundMark x1="9768" y1="71673" x2="14774" y2="77656"/>
                        <a14:foregroundMark x1="5861" y1="63614" x2="4884" y2="50672"/>
                        <a14:foregroundMark x1="4884" y1="50672" x2="7326" y2="45177"/>
                      </a14:backgroundRemoval>
                    </a14:imgEffect>
                  </a14:imgLayer>
                </a14:imgProps>
              </a:ext>
              <a:ext uri="{28A0092B-C50C-407E-A947-70E740481C1C}">
                <a14:useLocalDpi xmlns:a14="http://schemas.microsoft.com/office/drawing/2010/main" val="0"/>
              </a:ext>
            </a:extLst>
          </a:blip>
          <a:srcRect/>
          <a:stretch>
            <a:fillRect/>
          </a:stretch>
        </p:blipFill>
        <p:spPr bwMode="auto">
          <a:xfrm>
            <a:off x="2626284" y="3353310"/>
            <a:ext cx="3383433" cy="33834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A0F0C99-19D1-A4D5-AE4F-F4DD9B71C3CD}"/>
              </a:ext>
            </a:extLst>
          </p:cNvPr>
          <p:cNvSpPr/>
          <p:nvPr/>
        </p:nvSpPr>
        <p:spPr>
          <a:xfrm>
            <a:off x="933451" y="1554480"/>
            <a:ext cx="7277099" cy="17261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7315859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6666DC729584488C0D3497B97363AF" ma:contentTypeVersion="13" ma:contentTypeDescription="Create a new document." ma:contentTypeScope="" ma:versionID="fb186064a62bfd7b00f72b61247c6abe">
  <xsd:schema xmlns:xsd="http://www.w3.org/2001/XMLSchema" xmlns:xs="http://www.w3.org/2001/XMLSchema" xmlns:p="http://schemas.microsoft.com/office/2006/metadata/properties" xmlns:ns3="d2442bea-40cb-465c-b7d3-f52a45c87d05" xmlns:ns4="7e54ac17-df75-46e1-9f47-e29b13318e9c" targetNamespace="http://schemas.microsoft.com/office/2006/metadata/properties" ma:root="true" ma:fieldsID="b203f28ff4cee19df41008878f74dc7f" ns3:_="" ns4:_="">
    <xsd:import namespace="d2442bea-40cb-465c-b7d3-f52a45c87d05"/>
    <xsd:import namespace="7e54ac17-df75-46e1-9f47-e29b13318e9c"/>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42bea-40cb-465c-b7d3-f52a45c87d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e54ac17-df75-46e1-9f47-e29b13318e9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6740DD-AA37-4A09-9A48-8A65AAC3D244}">
  <ds:schemaRefs>
    <ds:schemaRef ds:uri="http://schemas.microsoft.com/sharepoint/v3/contenttype/forms"/>
  </ds:schemaRefs>
</ds:datastoreItem>
</file>

<file path=customXml/itemProps2.xml><?xml version="1.0" encoding="utf-8"?>
<ds:datastoreItem xmlns:ds="http://schemas.openxmlformats.org/officeDocument/2006/customXml" ds:itemID="{A4261651-71C5-4E70-BB87-4A1445F42606}">
  <ds:schemaRefs>
    <ds:schemaRef ds:uri="http://www.w3.org/XML/1998/namespace"/>
    <ds:schemaRef ds:uri="http://purl.org/dc/elements/1.1/"/>
    <ds:schemaRef ds:uri="http://schemas.microsoft.com/office/infopath/2007/PartnerControls"/>
    <ds:schemaRef ds:uri="http://purl.org/dc/dcmitype/"/>
    <ds:schemaRef ds:uri="http://schemas.microsoft.com/office/2006/documentManagement/types"/>
    <ds:schemaRef ds:uri="d2442bea-40cb-465c-b7d3-f52a45c87d05"/>
    <ds:schemaRef ds:uri="7e54ac17-df75-46e1-9f47-e29b13318e9c"/>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DEA5D7AE-6776-402B-986E-F70A29FA5905}">
  <ds:schemaRefs>
    <ds:schemaRef ds:uri="7e54ac17-df75-46e1-9f47-e29b13318e9c"/>
    <ds:schemaRef ds:uri="d2442bea-40cb-465c-b7d3-f52a45c87d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3113</TotalTime>
  <Words>5235</Words>
  <Application>Microsoft Office PowerPoint</Application>
  <PresentationFormat>On-screen Show (4:3)</PresentationFormat>
  <Paragraphs>511</Paragraphs>
  <Slides>85</Slides>
  <Notes>67</Notes>
  <HiddenSlides>0</HiddenSlides>
  <MMClips>8</MMClips>
  <ScaleCrop>false</ScaleCrop>
  <HeadingPairs>
    <vt:vector size="4" baseType="variant">
      <vt:variant>
        <vt:lpstr>Theme</vt:lpstr>
      </vt:variant>
      <vt:variant>
        <vt:i4>3</vt:i4>
      </vt:variant>
      <vt:variant>
        <vt:lpstr>Slide Titles</vt:lpstr>
      </vt:variant>
      <vt:variant>
        <vt:i4>85</vt:i4>
      </vt:variant>
    </vt:vector>
  </HeadingPairs>
  <TitlesOfParts>
    <vt:vector size="88" baseType="lpstr">
      <vt:lpstr>2014 Cafe LA Presentation template</vt:lpstr>
      <vt:lpstr>Cafe LA design1</vt:lpstr>
      <vt:lpstr>Quotable</vt:lpstr>
      <vt:lpstr>PowerPoint Presentation</vt:lpstr>
      <vt:lpstr>Overview</vt:lpstr>
      <vt:lpstr>PowerPoint Presentation</vt:lpstr>
      <vt:lpstr>Motivational Tactics</vt:lpstr>
      <vt:lpstr>Employee Motivation</vt:lpstr>
      <vt:lpstr>Employee Motivation Study</vt:lpstr>
      <vt:lpstr>Positive Feedback </vt:lpstr>
      <vt:lpstr>Positive Reinforcement </vt:lpstr>
      <vt:lpstr>Effects of Positive Feedback</vt:lpstr>
      <vt:lpstr>Positive Reinforcement Tips</vt:lpstr>
      <vt:lpstr>Language of Appreciation</vt:lpstr>
      <vt:lpstr>Words of Affirmation</vt:lpstr>
      <vt:lpstr>Quality Time</vt:lpstr>
      <vt:lpstr>Acts of Service</vt:lpstr>
      <vt:lpstr>Receiving Gifts</vt:lpstr>
      <vt:lpstr>Know Your Employees</vt:lpstr>
      <vt:lpstr>Activity 1</vt:lpstr>
      <vt:lpstr>Language of Appreciation Poll</vt:lpstr>
      <vt:lpstr>Why It Matters</vt:lpstr>
      <vt:lpstr>Catch People Doing Good</vt:lpstr>
      <vt:lpstr>PowerPoint Presentation</vt:lpstr>
      <vt:lpstr>4W’s and How</vt:lpstr>
      <vt:lpstr>PowerPoint Presentation</vt:lpstr>
      <vt:lpstr>PowerPoint Presentation</vt:lpstr>
      <vt:lpstr>PowerPoint Presentation</vt:lpstr>
      <vt:lpstr>PowerPoint Presentation</vt:lpstr>
      <vt:lpstr>PowerPoint Presentation</vt:lpstr>
      <vt:lpstr>PowerPoint Presentation</vt:lpstr>
      <vt:lpstr>4W’s and How</vt:lpstr>
      <vt:lpstr>4Ws and How-Blank Form</vt:lpstr>
      <vt:lpstr>Acceptable Documentation</vt:lpstr>
      <vt:lpstr>Activity 2</vt:lpstr>
      <vt:lpstr>Poor vs Effective Documentation</vt:lpstr>
      <vt:lpstr>Poor vs Effective Documentation</vt:lpstr>
      <vt:lpstr>Knowledge Check</vt:lpstr>
      <vt:lpstr>PowerPoint Presentation</vt:lpstr>
      <vt:lpstr>Token of Appreciation</vt:lpstr>
      <vt:lpstr>Token of Appreciation</vt:lpstr>
      <vt:lpstr>Breakout Room</vt:lpstr>
      <vt:lpstr>Activity 3</vt:lpstr>
      <vt:lpstr>Breakout Room</vt:lpstr>
      <vt:lpstr>PowerPoint Presentation</vt:lpstr>
      <vt:lpstr>PowerPoint Presentation</vt:lpstr>
      <vt:lpstr>PowerPoint Presentation</vt:lpstr>
      <vt:lpstr>Set Up for Success</vt:lpstr>
      <vt:lpstr>Set Expectations</vt:lpstr>
      <vt:lpstr>Discipline Documents</vt:lpstr>
      <vt:lpstr>What is an Incident Log?</vt:lpstr>
      <vt:lpstr>Discipline</vt:lpstr>
      <vt:lpstr>Incident Log Issues</vt:lpstr>
      <vt:lpstr>Incident Log Authority</vt:lpstr>
      <vt:lpstr>Activity 4: What’s Missing?</vt:lpstr>
      <vt:lpstr>Activity 4: What’s Missing?</vt:lpstr>
      <vt:lpstr>Effective Training</vt:lpstr>
      <vt:lpstr>Harassment</vt:lpstr>
      <vt:lpstr>Effective Training</vt:lpstr>
      <vt:lpstr>Training and Guidance Form</vt:lpstr>
      <vt:lpstr>Training and Guidance Form</vt:lpstr>
      <vt:lpstr>PowerPoint Presentation</vt:lpstr>
      <vt:lpstr>Breakout Room</vt:lpstr>
      <vt:lpstr>Activity 5</vt:lpstr>
      <vt:lpstr>Activity 5</vt:lpstr>
      <vt:lpstr>Activity 5</vt:lpstr>
      <vt:lpstr>Breakout Room</vt:lpstr>
      <vt:lpstr>Activity 5: Incident Log</vt:lpstr>
      <vt:lpstr> </vt:lpstr>
      <vt:lpstr>Activity 5: Witness Statement</vt:lpstr>
      <vt:lpstr> </vt:lpstr>
      <vt:lpstr>Escalation</vt:lpstr>
      <vt:lpstr>Conference Memo Issues</vt:lpstr>
      <vt:lpstr>Conference Memo Issues</vt:lpstr>
      <vt:lpstr>Incident Log vs Conference Memo</vt:lpstr>
      <vt:lpstr>Knowledge Check</vt:lpstr>
      <vt:lpstr>Contact AFSS/HR</vt:lpstr>
      <vt:lpstr>Breakout Room</vt:lpstr>
      <vt:lpstr>Activity 7</vt:lpstr>
      <vt:lpstr>Breakout Room</vt:lpstr>
      <vt:lpstr>PowerPoint Presentation</vt:lpstr>
      <vt:lpstr>PowerPoint Presentation</vt:lpstr>
      <vt:lpstr>PowerPoint Presentation</vt:lpstr>
      <vt:lpstr>Supporting Documentation</vt:lpstr>
      <vt:lpstr>Supporting Documentation</vt:lpstr>
      <vt:lpstr>PowerPoint Presentation</vt:lpstr>
      <vt:lpstr>References</vt:lpstr>
      <vt:lpstr>PowerPoint Presentation</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Benjamin, Courtney</cp:lastModifiedBy>
  <cp:revision>7</cp:revision>
  <cp:lastPrinted>2022-07-01T15:18:42Z</cp:lastPrinted>
  <dcterms:created xsi:type="dcterms:W3CDTF">2014-05-05T14:23:24Z</dcterms:created>
  <dcterms:modified xsi:type="dcterms:W3CDTF">2022-07-27T20:26:27Z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0x010100356666DC729584488C0D3497B97363AF</vt:lpwstr>
  </property>
</Properties>
</file>